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6"/>
  </p:notesMasterIdLst>
  <p:handoutMasterIdLst>
    <p:handoutMasterId r:id="rId27"/>
  </p:handoutMasterIdLst>
  <p:sldIdLst>
    <p:sldId id="770" r:id="rId5"/>
    <p:sldId id="897" r:id="rId6"/>
    <p:sldId id="881" r:id="rId7"/>
    <p:sldId id="921" r:id="rId8"/>
    <p:sldId id="922" r:id="rId9"/>
    <p:sldId id="923" r:id="rId10"/>
    <p:sldId id="924" r:id="rId11"/>
    <p:sldId id="925" r:id="rId12"/>
    <p:sldId id="926" r:id="rId13"/>
    <p:sldId id="927" r:id="rId14"/>
    <p:sldId id="928" r:id="rId15"/>
    <p:sldId id="930" r:id="rId16"/>
    <p:sldId id="931" r:id="rId17"/>
    <p:sldId id="911" r:id="rId18"/>
    <p:sldId id="912" r:id="rId19"/>
    <p:sldId id="913" r:id="rId20"/>
    <p:sldId id="914" r:id="rId21"/>
    <p:sldId id="916" r:id="rId22"/>
    <p:sldId id="918" r:id="rId23"/>
    <p:sldId id="919" r:id="rId24"/>
    <p:sldId id="880" r:id="rId25"/>
  </p:sldIdLst>
  <p:sldSz cx="9144000" cy="6858000" type="screen4x3"/>
  <p:notesSz cx="7315200" cy="96012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CCFF"/>
    <a:srgbClr val="FF7C80"/>
    <a:srgbClr val="FFFF66"/>
    <a:srgbClr val="FF3300"/>
    <a:srgbClr val="CCFF33"/>
    <a:srgbClr val="33CC33"/>
    <a:srgbClr val="0066FF"/>
    <a:srgbClr val="FFCC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17" autoAdjust="0"/>
  </p:normalViewPr>
  <p:slideViewPr>
    <p:cSldViewPr>
      <p:cViewPr varScale="1">
        <p:scale>
          <a:sx n="67" d="100"/>
          <a:sy n="67" d="100"/>
        </p:scale>
        <p:origin x="1284" y="44"/>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06C96-A628-4A53-8824-C16F4869903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446D616-1CA0-4AAC-8261-821541EAE826}">
      <dgm:prSet/>
      <dgm:spPr/>
      <dgm:t>
        <a:bodyPr/>
        <a:lstStyle/>
        <a:p>
          <a:r>
            <a:rPr lang="et-EE" b="1" dirty="0"/>
            <a:t>Eesmärk</a:t>
          </a:r>
          <a:r>
            <a:rPr lang="et-EE" dirty="0"/>
            <a:t>- hoida asulate ümber liigirikast keskkonda, mis pakub esteetilist elamust ja võimalusi puhkamiseks ja liikumiseks.</a:t>
          </a:r>
          <a:endParaRPr lang="en-US" dirty="0"/>
        </a:p>
      </dgm:t>
    </dgm:pt>
    <dgm:pt modelId="{0FC602A0-65F9-4B9D-A84B-2489F08F48CE}" type="parTrans" cxnId="{D0BF3D51-78B7-4F8D-961E-C1CDC337F086}">
      <dgm:prSet/>
      <dgm:spPr/>
      <dgm:t>
        <a:bodyPr/>
        <a:lstStyle/>
        <a:p>
          <a:endParaRPr lang="en-US"/>
        </a:p>
      </dgm:t>
    </dgm:pt>
    <dgm:pt modelId="{5F730330-DCA7-45FB-9253-FF652B1C688D}" type="sibTrans" cxnId="{D0BF3D51-78B7-4F8D-961E-C1CDC337F086}">
      <dgm:prSet/>
      <dgm:spPr/>
      <dgm:t>
        <a:bodyPr/>
        <a:lstStyle/>
        <a:p>
          <a:endParaRPr lang="en-US"/>
        </a:p>
      </dgm:t>
    </dgm:pt>
    <dgm:pt modelId="{2696C495-CAEC-437F-8677-2F1B9A8A804C}">
      <dgm:prSet/>
      <dgm:spPr/>
      <dgm:t>
        <a:bodyPr/>
        <a:lstStyle/>
        <a:p>
          <a:r>
            <a:rPr lang="et-EE" b="1" dirty="0"/>
            <a:t>Tingimused</a:t>
          </a:r>
          <a:r>
            <a:rPr lang="et-EE" dirty="0"/>
            <a:t> – raied kooskõlastada </a:t>
          </a:r>
          <a:r>
            <a:rPr lang="et-EE" dirty="0" err="1"/>
            <a:t>KOViga</a:t>
          </a:r>
          <a:r>
            <a:rPr lang="et-EE" dirty="0"/>
            <a:t>, raied sobitatult maastikuga lankidena, vältida tuulekoridoride teket, teede-radade äärde jäetakse lageraiele tavapärasest rohkem säilikpuid või gruppe, uue metsa istutamise kohustus 2.aasta jooksul.</a:t>
          </a:r>
          <a:endParaRPr lang="en-US" dirty="0"/>
        </a:p>
      </dgm:t>
    </dgm:pt>
    <dgm:pt modelId="{28D02758-4B9A-4F13-9E41-EC9D59B34EAC}" type="parTrans" cxnId="{3C472FD1-444E-4757-9C98-152404815591}">
      <dgm:prSet/>
      <dgm:spPr/>
      <dgm:t>
        <a:bodyPr/>
        <a:lstStyle/>
        <a:p>
          <a:endParaRPr lang="en-US"/>
        </a:p>
      </dgm:t>
    </dgm:pt>
    <dgm:pt modelId="{16BE8EE6-10F7-403D-A545-E68BBEA63A29}" type="sibTrans" cxnId="{3C472FD1-444E-4757-9C98-152404815591}">
      <dgm:prSet/>
      <dgm:spPr/>
      <dgm:t>
        <a:bodyPr/>
        <a:lstStyle/>
        <a:p>
          <a:endParaRPr lang="en-US"/>
        </a:p>
      </dgm:t>
    </dgm:pt>
    <dgm:pt modelId="{3AE4CC15-10AE-41F5-8AB1-FF013C885163}" type="pres">
      <dgm:prSet presAssocID="{F3F06C96-A628-4A53-8824-C16F48699038}" presName="linear" presStyleCnt="0">
        <dgm:presLayoutVars>
          <dgm:animLvl val="lvl"/>
          <dgm:resizeHandles val="exact"/>
        </dgm:presLayoutVars>
      </dgm:prSet>
      <dgm:spPr/>
    </dgm:pt>
    <dgm:pt modelId="{592969BA-DEFC-4AF2-8B95-5B2225824E28}" type="pres">
      <dgm:prSet presAssocID="{A446D616-1CA0-4AAC-8261-821541EAE826}" presName="parentText" presStyleLbl="node1" presStyleIdx="0" presStyleCnt="2" custScaleY="59798">
        <dgm:presLayoutVars>
          <dgm:chMax val="0"/>
          <dgm:bulletEnabled val="1"/>
        </dgm:presLayoutVars>
      </dgm:prSet>
      <dgm:spPr/>
    </dgm:pt>
    <dgm:pt modelId="{E054A300-4403-46C9-9989-A936144C67E8}" type="pres">
      <dgm:prSet presAssocID="{5F730330-DCA7-45FB-9253-FF652B1C688D}" presName="spacer" presStyleCnt="0"/>
      <dgm:spPr/>
    </dgm:pt>
    <dgm:pt modelId="{FF4FF7B6-E9A9-42CC-9299-63F7CEE4F93A}" type="pres">
      <dgm:prSet presAssocID="{2696C495-CAEC-437F-8677-2F1B9A8A804C}" presName="parentText" presStyleLbl="node1" presStyleIdx="1" presStyleCnt="2" custScaleY="113801">
        <dgm:presLayoutVars>
          <dgm:chMax val="0"/>
          <dgm:bulletEnabled val="1"/>
        </dgm:presLayoutVars>
      </dgm:prSet>
      <dgm:spPr/>
    </dgm:pt>
  </dgm:ptLst>
  <dgm:cxnLst>
    <dgm:cxn modelId="{D0BF3D51-78B7-4F8D-961E-C1CDC337F086}" srcId="{F3F06C96-A628-4A53-8824-C16F48699038}" destId="{A446D616-1CA0-4AAC-8261-821541EAE826}" srcOrd="0" destOrd="0" parTransId="{0FC602A0-65F9-4B9D-A84B-2489F08F48CE}" sibTransId="{5F730330-DCA7-45FB-9253-FF652B1C688D}"/>
    <dgm:cxn modelId="{865AB675-AA6A-458C-B04F-49E1CAD720E5}" type="presOf" srcId="{A446D616-1CA0-4AAC-8261-821541EAE826}" destId="{592969BA-DEFC-4AF2-8B95-5B2225824E28}" srcOrd="0" destOrd="0" presId="urn:microsoft.com/office/officeart/2005/8/layout/vList2"/>
    <dgm:cxn modelId="{A2442C5A-1551-4150-B140-0C79DB203AFE}" type="presOf" srcId="{F3F06C96-A628-4A53-8824-C16F48699038}" destId="{3AE4CC15-10AE-41F5-8AB1-FF013C885163}" srcOrd="0" destOrd="0" presId="urn:microsoft.com/office/officeart/2005/8/layout/vList2"/>
    <dgm:cxn modelId="{90CDBFCA-ED16-401F-8087-3741E650FCE8}" type="presOf" srcId="{2696C495-CAEC-437F-8677-2F1B9A8A804C}" destId="{FF4FF7B6-E9A9-42CC-9299-63F7CEE4F93A}" srcOrd="0" destOrd="0" presId="urn:microsoft.com/office/officeart/2005/8/layout/vList2"/>
    <dgm:cxn modelId="{3C472FD1-444E-4757-9C98-152404815591}" srcId="{F3F06C96-A628-4A53-8824-C16F48699038}" destId="{2696C495-CAEC-437F-8677-2F1B9A8A804C}" srcOrd="1" destOrd="0" parTransId="{28D02758-4B9A-4F13-9E41-EC9D59B34EAC}" sibTransId="{16BE8EE6-10F7-403D-A545-E68BBEA63A29}"/>
    <dgm:cxn modelId="{D3150ABC-B94D-48E2-95FF-B6F33706F54E}" type="presParOf" srcId="{3AE4CC15-10AE-41F5-8AB1-FF013C885163}" destId="{592969BA-DEFC-4AF2-8B95-5B2225824E28}" srcOrd="0" destOrd="0" presId="urn:microsoft.com/office/officeart/2005/8/layout/vList2"/>
    <dgm:cxn modelId="{72AA4FD7-F4F5-47E4-B9AE-0524CD182A39}" type="presParOf" srcId="{3AE4CC15-10AE-41F5-8AB1-FF013C885163}" destId="{E054A300-4403-46C9-9989-A936144C67E8}" srcOrd="1" destOrd="0" presId="urn:microsoft.com/office/officeart/2005/8/layout/vList2"/>
    <dgm:cxn modelId="{4C4D44E0-BB03-47EB-8892-FB2B04A68126}" type="presParOf" srcId="{3AE4CC15-10AE-41F5-8AB1-FF013C885163}" destId="{FF4FF7B6-E9A9-42CC-9299-63F7CEE4F93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06C96-A628-4A53-8824-C16F4869903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AE4CC15-10AE-41F5-8AB1-FF013C885163}" type="pres">
      <dgm:prSet presAssocID="{F3F06C96-A628-4A53-8824-C16F48699038}" presName="linear" presStyleCnt="0">
        <dgm:presLayoutVars>
          <dgm:animLvl val="lvl"/>
          <dgm:resizeHandles val="exact"/>
        </dgm:presLayoutVars>
      </dgm:prSet>
      <dgm:spPr/>
    </dgm:pt>
  </dgm:ptLst>
  <dgm:cxnLst>
    <dgm:cxn modelId="{A2442C5A-1551-4150-B140-0C79DB203AFE}" type="presOf" srcId="{F3F06C96-A628-4A53-8824-C16F48699038}" destId="{3AE4CC15-10AE-41F5-8AB1-FF013C88516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969BA-DEFC-4AF2-8B95-5B2225824E28}">
      <dsp:nvSpPr>
        <dsp:cNvPr id="0" name=""/>
        <dsp:cNvSpPr/>
      </dsp:nvSpPr>
      <dsp:spPr>
        <a:xfrm>
          <a:off x="0" y="201673"/>
          <a:ext cx="4402832" cy="17604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t-EE" sz="2200" b="1" kern="1200" dirty="0"/>
            <a:t>Eesmärk</a:t>
          </a:r>
          <a:r>
            <a:rPr lang="et-EE" sz="2200" kern="1200" dirty="0"/>
            <a:t>- hoida asulate ümber liigirikast keskkonda, mis pakub esteetilist elamust ja võimalusi puhkamiseks ja liikumiseks.</a:t>
          </a:r>
          <a:endParaRPr lang="en-US" sz="2200" kern="1200" dirty="0"/>
        </a:p>
      </dsp:txBody>
      <dsp:txXfrm>
        <a:off x="85939" y="287612"/>
        <a:ext cx="4230954" cy="1588582"/>
      </dsp:txXfrm>
    </dsp:sp>
    <dsp:sp modelId="{FF4FF7B6-E9A9-42CC-9299-63F7CEE4F93A}">
      <dsp:nvSpPr>
        <dsp:cNvPr id="0" name=""/>
        <dsp:cNvSpPr/>
      </dsp:nvSpPr>
      <dsp:spPr>
        <a:xfrm>
          <a:off x="0" y="2025493"/>
          <a:ext cx="4402832" cy="33503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t-EE" sz="2200" b="1" kern="1200" dirty="0"/>
            <a:t>Tingimused</a:t>
          </a:r>
          <a:r>
            <a:rPr lang="et-EE" sz="2200" kern="1200" dirty="0"/>
            <a:t> – raied kooskõlastada </a:t>
          </a:r>
          <a:r>
            <a:rPr lang="et-EE" sz="2200" kern="1200" dirty="0" err="1"/>
            <a:t>KOViga</a:t>
          </a:r>
          <a:r>
            <a:rPr lang="et-EE" sz="2200" kern="1200" dirty="0"/>
            <a:t>, raied sobitatult maastikuga lankidena, vältida tuulekoridoride teket, teede-radade äärde jäetakse lageraiele tavapärasest rohkem säilikpuid või gruppe, uue metsa istutamise kohustus 2.aasta jooksul.</a:t>
          </a:r>
          <a:endParaRPr lang="en-US" sz="2200" kern="1200" dirty="0"/>
        </a:p>
      </dsp:txBody>
      <dsp:txXfrm>
        <a:off x="163549" y="2189042"/>
        <a:ext cx="4075734" cy="3023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1"/>
            <a:ext cx="3170138" cy="481028"/>
          </a:xfrm>
          <a:prstGeom prst="rect">
            <a:avLst/>
          </a:prstGeom>
          <a:noFill/>
          <a:ln>
            <a:noFill/>
          </a:ln>
          <a:effectLst/>
        </p:spPr>
        <p:txBody>
          <a:bodyPr vert="horz" wrap="square" lIns="90399" tIns="45200" rIns="90399" bIns="45200" numCol="1" anchor="t" anchorCtr="0" compatLnSpc="1">
            <a:prstTxWarp prst="textNoShape">
              <a:avLst/>
            </a:prstTxWarp>
          </a:bodyPr>
          <a:lstStyle>
            <a:lvl1pPr defTabSz="904047">
              <a:defRPr sz="1100">
                <a:latin typeface="Times New Roman" pitchFamily="18" charset="0"/>
              </a:defRPr>
            </a:lvl1pPr>
          </a:lstStyle>
          <a:p>
            <a:pPr>
              <a:defRPr/>
            </a:pPr>
            <a:endParaRPr lang="et-EE" altLang="sv-SE"/>
          </a:p>
        </p:txBody>
      </p:sp>
      <p:sp>
        <p:nvSpPr>
          <p:cNvPr id="107523" name="Rectangle 3"/>
          <p:cNvSpPr>
            <a:spLocks noGrp="1" noChangeArrowheads="1"/>
          </p:cNvSpPr>
          <p:nvPr>
            <p:ph type="dt" sz="quarter" idx="1"/>
          </p:nvPr>
        </p:nvSpPr>
        <p:spPr bwMode="auto">
          <a:xfrm>
            <a:off x="4143428" y="1"/>
            <a:ext cx="3170138" cy="481028"/>
          </a:xfrm>
          <a:prstGeom prst="rect">
            <a:avLst/>
          </a:prstGeom>
          <a:noFill/>
          <a:ln>
            <a:noFill/>
          </a:ln>
          <a:effectLst/>
        </p:spPr>
        <p:txBody>
          <a:bodyPr vert="horz" wrap="square" lIns="90399" tIns="45200" rIns="90399" bIns="45200" numCol="1" anchor="t" anchorCtr="0" compatLnSpc="1">
            <a:prstTxWarp prst="textNoShape">
              <a:avLst/>
            </a:prstTxWarp>
          </a:bodyPr>
          <a:lstStyle>
            <a:lvl1pPr algn="r" defTabSz="904047">
              <a:defRPr sz="1100">
                <a:latin typeface="Times New Roman" pitchFamily="18" charset="0"/>
              </a:defRPr>
            </a:lvl1pPr>
          </a:lstStyle>
          <a:p>
            <a:pPr>
              <a:defRPr/>
            </a:pPr>
            <a:endParaRPr lang="et-EE" altLang="sv-SE"/>
          </a:p>
        </p:txBody>
      </p:sp>
      <p:sp>
        <p:nvSpPr>
          <p:cNvPr id="107524" name="Rectangle 4"/>
          <p:cNvSpPr>
            <a:spLocks noGrp="1" noChangeArrowheads="1"/>
          </p:cNvSpPr>
          <p:nvPr>
            <p:ph type="ftr" sz="quarter" idx="2"/>
          </p:nvPr>
        </p:nvSpPr>
        <p:spPr bwMode="auto">
          <a:xfrm>
            <a:off x="1" y="9118683"/>
            <a:ext cx="3170138" cy="481027"/>
          </a:xfrm>
          <a:prstGeom prst="rect">
            <a:avLst/>
          </a:prstGeom>
          <a:noFill/>
          <a:ln>
            <a:noFill/>
          </a:ln>
          <a:effectLst/>
        </p:spPr>
        <p:txBody>
          <a:bodyPr vert="horz" wrap="square" lIns="90399" tIns="45200" rIns="90399" bIns="45200" numCol="1" anchor="b" anchorCtr="0" compatLnSpc="1">
            <a:prstTxWarp prst="textNoShape">
              <a:avLst/>
            </a:prstTxWarp>
          </a:bodyPr>
          <a:lstStyle>
            <a:lvl1pPr defTabSz="904047">
              <a:defRPr sz="1100">
                <a:latin typeface="Times New Roman" pitchFamily="18" charset="0"/>
              </a:defRPr>
            </a:lvl1pPr>
          </a:lstStyle>
          <a:p>
            <a:pPr>
              <a:defRPr/>
            </a:pPr>
            <a:endParaRPr lang="et-EE" altLang="sv-SE"/>
          </a:p>
        </p:txBody>
      </p:sp>
      <p:sp>
        <p:nvSpPr>
          <p:cNvPr id="107525" name="Rectangle 5"/>
          <p:cNvSpPr>
            <a:spLocks noGrp="1" noChangeArrowheads="1"/>
          </p:cNvSpPr>
          <p:nvPr>
            <p:ph type="sldNum" sz="quarter" idx="3"/>
          </p:nvPr>
        </p:nvSpPr>
        <p:spPr bwMode="auto">
          <a:xfrm>
            <a:off x="4143428" y="9118683"/>
            <a:ext cx="3170138" cy="481027"/>
          </a:xfrm>
          <a:prstGeom prst="rect">
            <a:avLst/>
          </a:prstGeom>
          <a:noFill/>
          <a:ln>
            <a:noFill/>
          </a:ln>
          <a:effectLst/>
        </p:spPr>
        <p:txBody>
          <a:bodyPr vert="horz" wrap="square" lIns="90399" tIns="45200" rIns="90399" bIns="45200" numCol="1" anchor="b" anchorCtr="0" compatLnSpc="1">
            <a:prstTxWarp prst="textNoShape">
              <a:avLst/>
            </a:prstTxWarp>
          </a:bodyPr>
          <a:lstStyle>
            <a:lvl1pPr algn="r" defTabSz="904047">
              <a:defRPr sz="1100">
                <a:latin typeface="Times New Roman" pitchFamily="18" charset="0"/>
              </a:defRPr>
            </a:lvl1pPr>
          </a:lstStyle>
          <a:p>
            <a:pPr>
              <a:defRPr/>
            </a:pPr>
            <a:fld id="{531A5C84-9BE7-4D4D-B24C-25363DD9B4CD}" type="slidenum">
              <a:rPr lang="et-EE" altLang="sv-SE"/>
              <a:pPr>
                <a:defRPr/>
              </a:pPr>
              <a:t>‹#›</a:t>
            </a:fld>
            <a:endParaRPr lang="et-EE" altLang="sv-SE"/>
          </a:p>
        </p:txBody>
      </p:sp>
    </p:spTree>
    <p:extLst>
      <p:ext uri="{BB962C8B-B14F-4D97-AF65-F5344CB8AC3E}">
        <p14:creationId xmlns:p14="http://schemas.microsoft.com/office/powerpoint/2010/main" val="2829626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1" y="0"/>
            <a:ext cx="3170138" cy="479539"/>
          </a:xfrm>
          <a:prstGeom prst="rect">
            <a:avLst/>
          </a:prstGeom>
          <a:noFill/>
          <a:ln>
            <a:noFill/>
          </a:ln>
          <a:effectLst/>
        </p:spPr>
        <p:txBody>
          <a:bodyPr vert="horz" wrap="square" lIns="87225" tIns="43612" rIns="87225" bIns="43612" numCol="1" anchor="t" anchorCtr="0" compatLnSpc="1">
            <a:prstTxWarp prst="textNoShape">
              <a:avLst/>
            </a:prstTxWarp>
          </a:bodyPr>
          <a:lstStyle>
            <a:lvl1pPr eaLnBrk="0" hangingPunct="0">
              <a:defRPr sz="1100">
                <a:latin typeface="Times New Roman" pitchFamily="18" charset="0"/>
              </a:defRPr>
            </a:lvl1pPr>
          </a:lstStyle>
          <a:p>
            <a:pPr>
              <a:defRPr/>
            </a:pPr>
            <a:endParaRPr lang="et-EE" altLang="sv-SE"/>
          </a:p>
        </p:txBody>
      </p:sp>
      <p:sp>
        <p:nvSpPr>
          <p:cNvPr id="144387" name="Rectangle 3"/>
          <p:cNvSpPr>
            <a:spLocks noGrp="1" noChangeArrowheads="1"/>
          </p:cNvSpPr>
          <p:nvPr>
            <p:ph type="dt" idx="1"/>
          </p:nvPr>
        </p:nvSpPr>
        <p:spPr bwMode="auto">
          <a:xfrm>
            <a:off x="4143428" y="0"/>
            <a:ext cx="3170138" cy="479539"/>
          </a:xfrm>
          <a:prstGeom prst="rect">
            <a:avLst/>
          </a:prstGeom>
          <a:noFill/>
          <a:ln>
            <a:noFill/>
          </a:ln>
          <a:effectLst/>
        </p:spPr>
        <p:txBody>
          <a:bodyPr vert="horz" wrap="square" lIns="87225" tIns="43612" rIns="87225" bIns="43612" numCol="1" anchor="t" anchorCtr="0" compatLnSpc="1">
            <a:prstTxWarp prst="textNoShape">
              <a:avLst/>
            </a:prstTxWarp>
          </a:bodyPr>
          <a:lstStyle>
            <a:lvl1pPr algn="r" eaLnBrk="0" hangingPunct="0">
              <a:defRPr sz="1100">
                <a:latin typeface="Times New Roman" pitchFamily="18" charset="0"/>
              </a:defRPr>
            </a:lvl1pPr>
          </a:lstStyle>
          <a:p>
            <a:pPr>
              <a:defRPr/>
            </a:pPr>
            <a:fld id="{AB467C10-C600-4830-9AA5-2141E7E6F332}" type="datetimeFigureOut">
              <a:rPr lang="et-EE" altLang="sv-SE"/>
              <a:pPr>
                <a:defRPr/>
              </a:pPr>
              <a:t>11.10.2023</a:t>
            </a:fld>
            <a:endParaRPr lang="et-EE" altLang="sv-SE"/>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731195" y="4560086"/>
            <a:ext cx="5852814" cy="4320317"/>
          </a:xfrm>
          <a:prstGeom prst="rect">
            <a:avLst/>
          </a:prstGeom>
          <a:noFill/>
          <a:ln>
            <a:noFill/>
          </a:ln>
          <a:effectLst/>
        </p:spPr>
        <p:txBody>
          <a:bodyPr vert="horz" wrap="square" lIns="87225" tIns="43612" rIns="87225" bIns="43612" numCol="1" anchor="t" anchorCtr="0" compatLnSpc="1">
            <a:prstTxWarp prst="textNoShape">
              <a:avLst/>
            </a:prstTxWarp>
          </a:bodyPr>
          <a:lstStyle/>
          <a:p>
            <a:pPr lvl="0"/>
            <a:r>
              <a:rPr lang="et-EE" altLang="sv-SE" noProof="0"/>
              <a:t>Click to edit Master text styles</a:t>
            </a:r>
          </a:p>
          <a:p>
            <a:pPr lvl="1"/>
            <a:r>
              <a:rPr lang="et-EE" altLang="sv-SE" noProof="0"/>
              <a:t>Second level</a:t>
            </a:r>
          </a:p>
          <a:p>
            <a:pPr lvl="2"/>
            <a:r>
              <a:rPr lang="et-EE" altLang="sv-SE" noProof="0"/>
              <a:t>Third level</a:t>
            </a:r>
          </a:p>
          <a:p>
            <a:pPr lvl="3"/>
            <a:r>
              <a:rPr lang="et-EE" altLang="sv-SE" noProof="0"/>
              <a:t>Fourth level</a:t>
            </a:r>
          </a:p>
          <a:p>
            <a:pPr lvl="4"/>
            <a:r>
              <a:rPr lang="et-EE" altLang="sv-SE" noProof="0"/>
              <a:t>Fifth level</a:t>
            </a:r>
          </a:p>
        </p:txBody>
      </p:sp>
      <p:sp>
        <p:nvSpPr>
          <p:cNvPr id="144390" name="Rectangle 6"/>
          <p:cNvSpPr>
            <a:spLocks noGrp="1" noChangeArrowheads="1"/>
          </p:cNvSpPr>
          <p:nvPr>
            <p:ph type="ftr" sz="quarter" idx="4"/>
          </p:nvPr>
        </p:nvSpPr>
        <p:spPr bwMode="auto">
          <a:xfrm>
            <a:off x="1" y="9120172"/>
            <a:ext cx="3170138" cy="479539"/>
          </a:xfrm>
          <a:prstGeom prst="rect">
            <a:avLst/>
          </a:prstGeom>
          <a:noFill/>
          <a:ln>
            <a:noFill/>
          </a:ln>
          <a:effectLst/>
        </p:spPr>
        <p:txBody>
          <a:bodyPr vert="horz" wrap="square" lIns="87225" tIns="43612" rIns="87225" bIns="43612" numCol="1" anchor="b" anchorCtr="0" compatLnSpc="1">
            <a:prstTxWarp prst="textNoShape">
              <a:avLst/>
            </a:prstTxWarp>
          </a:bodyPr>
          <a:lstStyle>
            <a:lvl1pPr eaLnBrk="0" hangingPunct="0">
              <a:defRPr sz="1100">
                <a:latin typeface="Times New Roman" pitchFamily="18" charset="0"/>
              </a:defRPr>
            </a:lvl1pPr>
          </a:lstStyle>
          <a:p>
            <a:pPr>
              <a:defRPr/>
            </a:pPr>
            <a:endParaRPr lang="et-EE" altLang="sv-SE"/>
          </a:p>
        </p:txBody>
      </p:sp>
      <p:sp>
        <p:nvSpPr>
          <p:cNvPr id="144391" name="Rectangle 7"/>
          <p:cNvSpPr>
            <a:spLocks noGrp="1" noChangeArrowheads="1"/>
          </p:cNvSpPr>
          <p:nvPr>
            <p:ph type="sldNum" sz="quarter" idx="5"/>
          </p:nvPr>
        </p:nvSpPr>
        <p:spPr bwMode="auto">
          <a:xfrm>
            <a:off x="4143428" y="9120172"/>
            <a:ext cx="3170138" cy="479539"/>
          </a:xfrm>
          <a:prstGeom prst="rect">
            <a:avLst/>
          </a:prstGeom>
          <a:noFill/>
          <a:ln>
            <a:noFill/>
          </a:ln>
          <a:effectLst/>
        </p:spPr>
        <p:txBody>
          <a:bodyPr vert="horz" wrap="square" lIns="87225" tIns="43612" rIns="87225" bIns="43612" numCol="1" anchor="b" anchorCtr="0" compatLnSpc="1">
            <a:prstTxWarp prst="textNoShape">
              <a:avLst/>
            </a:prstTxWarp>
          </a:bodyPr>
          <a:lstStyle>
            <a:lvl1pPr algn="r" eaLnBrk="0" hangingPunct="0">
              <a:defRPr sz="1100">
                <a:latin typeface="Times New Roman" pitchFamily="18" charset="0"/>
              </a:defRPr>
            </a:lvl1pPr>
          </a:lstStyle>
          <a:p>
            <a:pPr>
              <a:defRPr/>
            </a:pPr>
            <a:fld id="{AE4D4CC6-CCFF-4506-8365-4F7C5A085F03}" type="slidenum">
              <a:rPr lang="et-EE" altLang="sv-SE"/>
              <a:pPr>
                <a:defRPr/>
              </a:pPr>
              <a:t>‹#›</a:t>
            </a:fld>
            <a:endParaRPr lang="et-EE" altLang="sv-SE"/>
          </a:p>
        </p:txBody>
      </p:sp>
    </p:spTree>
    <p:extLst>
      <p:ext uri="{BB962C8B-B14F-4D97-AF65-F5344CB8AC3E}">
        <p14:creationId xmlns:p14="http://schemas.microsoft.com/office/powerpoint/2010/main" val="4270298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1470025"/>
          </a:xfrm>
        </p:spPr>
        <p:txBody>
          <a:bodyPr/>
          <a:lstStyle/>
          <a:p>
            <a:r>
              <a:rPr lang="et-EE"/>
              <a:t>Klõpsake tiitlilaadi muutmiseks</a:t>
            </a:r>
            <a:endParaRPr lang="en-US"/>
          </a:p>
        </p:txBody>
      </p:sp>
      <p:sp>
        <p:nvSpPr>
          <p:cNvPr id="3" name="Alapealkiri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juhtslaidi alamtiitli laadi redigeerimiseks</a:t>
            </a:r>
            <a:endParaRPr lang="en-US"/>
          </a:p>
        </p:txBody>
      </p:sp>
      <p:sp>
        <p:nvSpPr>
          <p:cNvPr id="4" name="Kuupäeva kohatäide 3"/>
          <p:cNvSpPr>
            <a:spLocks noGrp="1"/>
          </p:cNvSpPr>
          <p:nvPr>
            <p:ph type="dt" sz="half" idx="10"/>
          </p:nvPr>
        </p:nvSpPr>
        <p:spPr/>
        <p:txBody>
          <a:bodyPr/>
          <a:lstStyle/>
          <a:p>
            <a:pPr>
              <a:defRPr/>
            </a:pPr>
            <a:endParaRPr lang="en-GB"/>
          </a:p>
        </p:txBody>
      </p:sp>
      <p:sp>
        <p:nvSpPr>
          <p:cNvPr id="5" name="Jaluse kohatäide 4"/>
          <p:cNvSpPr>
            <a:spLocks noGrp="1"/>
          </p:cNvSpPr>
          <p:nvPr>
            <p:ph type="ftr" sz="quarter" idx="11"/>
          </p:nvPr>
        </p:nvSpPr>
        <p:spPr/>
        <p:txBody>
          <a:bodyPr/>
          <a:lstStyle/>
          <a:p>
            <a:pPr>
              <a:defRPr/>
            </a:pPr>
            <a:endParaRPr lang="en-GB"/>
          </a:p>
        </p:txBody>
      </p:sp>
      <p:sp>
        <p:nvSpPr>
          <p:cNvPr id="6" name="Slaidinumbri kohatäide 5"/>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endParaRPr lang="en-US"/>
          </a:p>
        </p:txBody>
      </p:sp>
      <p:sp>
        <p:nvSpPr>
          <p:cNvPr id="3" name="Vertikaalteksti kohatäide 2"/>
          <p:cNvSpPr>
            <a:spLocks noGrp="1"/>
          </p:cNvSpPr>
          <p:nvPr>
            <p:ph type="body" orient="vert" idx="1"/>
          </p:nvPr>
        </p:nvSpPr>
        <p:spPr/>
        <p:txBody>
          <a:bodyPr vert="eaVert"/>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10"/>
          </p:nvPr>
        </p:nvSpPr>
        <p:spPr/>
        <p:txBody>
          <a:bodyPr/>
          <a:lstStyle/>
          <a:p>
            <a:pPr>
              <a:defRPr/>
            </a:pPr>
            <a:endParaRPr lang="en-GB"/>
          </a:p>
        </p:txBody>
      </p:sp>
      <p:sp>
        <p:nvSpPr>
          <p:cNvPr id="5" name="Jaluse kohatäide 4"/>
          <p:cNvSpPr>
            <a:spLocks noGrp="1"/>
          </p:cNvSpPr>
          <p:nvPr>
            <p:ph type="ftr" sz="quarter" idx="11"/>
          </p:nvPr>
        </p:nvSpPr>
        <p:spPr/>
        <p:txBody>
          <a:bodyPr/>
          <a:lstStyle/>
          <a:p>
            <a:pPr>
              <a:defRPr/>
            </a:pPr>
            <a:endParaRPr lang="en-GB"/>
          </a:p>
        </p:txBody>
      </p:sp>
      <p:sp>
        <p:nvSpPr>
          <p:cNvPr id="6" name="Slaidinumbri kohatäide 5"/>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a:t>Klõpsake tiitlilaadi muutmiseks</a:t>
            </a:r>
            <a:endParaRPr lang="en-US"/>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10"/>
          </p:nvPr>
        </p:nvSpPr>
        <p:spPr/>
        <p:txBody>
          <a:bodyPr/>
          <a:lstStyle/>
          <a:p>
            <a:pPr>
              <a:defRPr/>
            </a:pPr>
            <a:endParaRPr lang="en-GB"/>
          </a:p>
        </p:txBody>
      </p:sp>
      <p:sp>
        <p:nvSpPr>
          <p:cNvPr id="5" name="Jaluse kohatäide 4"/>
          <p:cNvSpPr>
            <a:spLocks noGrp="1"/>
          </p:cNvSpPr>
          <p:nvPr>
            <p:ph type="ftr" sz="quarter" idx="11"/>
          </p:nvPr>
        </p:nvSpPr>
        <p:spPr/>
        <p:txBody>
          <a:bodyPr/>
          <a:lstStyle/>
          <a:p>
            <a:pPr>
              <a:defRPr/>
            </a:pPr>
            <a:endParaRPr lang="en-GB"/>
          </a:p>
        </p:txBody>
      </p:sp>
      <p:sp>
        <p:nvSpPr>
          <p:cNvPr id="6" name="Slaidinumbri kohatäide 5"/>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endParaRPr lang="en-US"/>
          </a:p>
        </p:txBody>
      </p:sp>
      <p:sp>
        <p:nvSpPr>
          <p:cNvPr id="3" name="Sisu kohatäide 2"/>
          <p:cNvSpPr>
            <a:spLocks noGrp="1"/>
          </p:cNvSpPr>
          <p:nvPr>
            <p:ph idx="1"/>
          </p:nvPr>
        </p:nvSpPr>
        <p:spPr/>
        <p:txBody>
          <a:body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10"/>
          </p:nvPr>
        </p:nvSpPr>
        <p:spPr/>
        <p:txBody>
          <a:bodyPr/>
          <a:lstStyle/>
          <a:p>
            <a:pPr>
              <a:defRPr/>
            </a:pPr>
            <a:endParaRPr lang="en-GB"/>
          </a:p>
        </p:txBody>
      </p:sp>
      <p:sp>
        <p:nvSpPr>
          <p:cNvPr id="5" name="Jaluse kohatäide 4"/>
          <p:cNvSpPr>
            <a:spLocks noGrp="1"/>
          </p:cNvSpPr>
          <p:nvPr>
            <p:ph type="ftr" sz="quarter" idx="11"/>
          </p:nvPr>
        </p:nvSpPr>
        <p:spPr/>
        <p:txBody>
          <a:bodyPr/>
          <a:lstStyle/>
          <a:p>
            <a:pPr>
              <a:defRPr/>
            </a:pPr>
            <a:endParaRPr lang="en-GB"/>
          </a:p>
        </p:txBody>
      </p:sp>
      <p:sp>
        <p:nvSpPr>
          <p:cNvPr id="6" name="Slaidinumbri kohatäide 5"/>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a:t>Klõpsake tiitlilaadi muutmiseks</a:t>
            </a:r>
            <a:endParaRPr lang="en-US"/>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juhtslaidi teksti laadide redigeerimiseks</a:t>
            </a:r>
          </a:p>
        </p:txBody>
      </p:sp>
      <p:sp>
        <p:nvSpPr>
          <p:cNvPr id="4" name="Kuupäeva kohatäide 3"/>
          <p:cNvSpPr>
            <a:spLocks noGrp="1"/>
          </p:cNvSpPr>
          <p:nvPr>
            <p:ph type="dt" sz="half" idx="10"/>
          </p:nvPr>
        </p:nvSpPr>
        <p:spPr/>
        <p:txBody>
          <a:bodyPr/>
          <a:lstStyle/>
          <a:p>
            <a:pPr>
              <a:defRPr/>
            </a:pPr>
            <a:endParaRPr lang="en-GB"/>
          </a:p>
        </p:txBody>
      </p:sp>
      <p:sp>
        <p:nvSpPr>
          <p:cNvPr id="5" name="Jaluse kohatäide 4"/>
          <p:cNvSpPr>
            <a:spLocks noGrp="1"/>
          </p:cNvSpPr>
          <p:nvPr>
            <p:ph type="ftr" sz="quarter" idx="11"/>
          </p:nvPr>
        </p:nvSpPr>
        <p:spPr/>
        <p:txBody>
          <a:bodyPr/>
          <a:lstStyle/>
          <a:p>
            <a:pPr>
              <a:defRPr/>
            </a:pPr>
            <a:endParaRPr lang="en-GB"/>
          </a:p>
        </p:txBody>
      </p:sp>
      <p:sp>
        <p:nvSpPr>
          <p:cNvPr id="6" name="Slaidinumbri kohatäide 5"/>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endParaRPr lang="en-US"/>
          </a:p>
        </p:txBody>
      </p:sp>
      <p:sp>
        <p:nvSpPr>
          <p:cNvPr id="3" name="Sisu kohatäid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p:cNvSpPr>
            <a:spLocks noGrp="1"/>
          </p:cNvSpPr>
          <p:nvPr>
            <p:ph type="dt" sz="half" idx="10"/>
          </p:nvPr>
        </p:nvSpPr>
        <p:spPr/>
        <p:txBody>
          <a:bodyPr/>
          <a:lstStyle/>
          <a:p>
            <a:pPr>
              <a:defRPr/>
            </a:pPr>
            <a:endParaRPr lang="en-GB"/>
          </a:p>
        </p:txBody>
      </p:sp>
      <p:sp>
        <p:nvSpPr>
          <p:cNvPr id="6" name="Jaluse kohatäide 5"/>
          <p:cNvSpPr>
            <a:spLocks noGrp="1"/>
          </p:cNvSpPr>
          <p:nvPr>
            <p:ph type="ftr" sz="quarter" idx="11"/>
          </p:nvPr>
        </p:nvSpPr>
        <p:spPr/>
        <p:txBody>
          <a:bodyPr/>
          <a:lstStyle/>
          <a:p>
            <a:pPr>
              <a:defRPr/>
            </a:pPr>
            <a:endParaRPr lang="en-GB"/>
          </a:p>
        </p:txBody>
      </p:sp>
      <p:sp>
        <p:nvSpPr>
          <p:cNvPr id="7" name="Slaidinumbri kohatäide 6"/>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a:t>Klõpsake tiitlilaadi muutmiseks</a:t>
            </a:r>
            <a:endParaRPr lang="en-US"/>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juhtslaidi teksti laadide redigeerimiseks</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juhtslaidi teksti laadide redigeerimiseks</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sz="half" idx="10"/>
          </p:nvPr>
        </p:nvSpPr>
        <p:spPr/>
        <p:txBody>
          <a:bodyPr/>
          <a:lstStyle/>
          <a:p>
            <a:pPr>
              <a:defRPr/>
            </a:pPr>
            <a:endParaRPr lang="en-GB"/>
          </a:p>
        </p:txBody>
      </p:sp>
      <p:sp>
        <p:nvSpPr>
          <p:cNvPr id="8" name="Jaluse kohatäide 7"/>
          <p:cNvSpPr>
            <a:spLocks noGrp="1"/>
          </p:cNvSpPr>
          <p:nvPr>
            <p:ph type="ftr" sz="quarter" idx="11"/>
          </p:nvPr>
        </p:nvSpPr>
        <p:spPr/>
        <p:txBody>
          <a:bodyPr/>
          <a:lstStyle/>
          <a:p>
            <a:pPr>
              <a:defRPr/>
            </a:pPr>
            <a:endParaRPr lang="en-GB"/>
          </a:p>
        </p:txBody>
      </p:sp>
      <p:sp>
        <p:nvSpPr>
          <p:cNvPr id="9" name="Slaidinumbri kohatäide 8"/>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Klõpsake tiitlilaadi muutmiseks</a:t>
            </a:r>
            <a:endParaRPr lang="en-US"/>
          </a:p>
        </p:txBody>
      </p:sp>
      <p:sp>
        <p:nvSpPr>
          <p:cNvPr id="3" name="Kuupäeva kohatäide 2"/>
          <p:cNvSpPr>
            <a:spLocks noGrp="1"/>
          </p:cNvSpPr>
          <p:nvPr>
            <p:ph type="dt" sz="half" idx="10"/>
          </p:nvPr>
        </p:nvSpPr>
        <p:spPr/>
        <p:txBody>
          <a:bodyPr/>
          <a:lstStyle/>
          <a:p>
            <a:pPr>
              <a:defRPr/>
            </a:pPr>
            <a:endParaRPr lang="en-GB"/>
          </a:p>
        </p:txBody>
      </p:sp>
      <p:sp>
        <p:nvSpPr>
          <p:cNvPr id="4" name="Jaluse kohatäide 3"/>
          <p:cNvSpPr>
            <a:spLocks noGrp="1"/>
          </p:cNvSpPr>
          <p:nvPr>
            <p:ph type="ftr" sz="quarter" idx="11"/>
          </p:nvPr>
        </p:nvSpPr>
        <p:spPr/>
        <p:txBody>
          <a:bodyPr/>
          <a:lstStyle/>
          <a:p>
            <a:pPr>
              <a:defRPr/>
            </a:pPr>
            <a:endParaRPr lang="en-GB"/>
          </a:p>
        </p:txBody>
      </p:sp>
      <p:sp>
        <p:nvSpPr>
          <p:cNvPr id="5" name="Slaidinumbri kohatäide 4"/>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pPr>
              <a:defRPr/>
            </a:pPr>
            <a:endParaRPr lang="en-GB"/>
          </a:p>
        </p:txBody>
      </p:sp>
      <p:sp>
        <p:nvSpPr>
          <p:cNvPr id="3" name="Jaluse kohatäide 2"/>
          <p:cNvSpPr>
            <a:spLocks noGrp="1"/>
          </p:cNvSpPr>
          <p:nvPr>
            <p:ph type="ftr" sz="quarter" idx="11"/>
          </p:nvPr>
        </p:nvSpPr>
        <p:spPr/>
        <p:txBody>
          <a:bodyPr/>
          <a:lstStyle/>
          <a:p>
            <a:pPr>
              <a:defRPr/>
            </a:pPr>
            <a:endParaRPr lang="en-GB"/>
          </a:p>
        </p:txBody>
      </p:sp>
      <p:sp>
        <p:nvSpPr>
          <p:cNvPr id="4" name="Slaidinumbri kohatäide 3"/>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a:t>Klõpsake tiitlilaadi muutmiseks</a:t>
            </a:r>
            <a:endParaRPr lang="en-US"/>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juhtslaidi teksti laadide redigeerimiseks</a:t>
            </a:r>
          </a:p>
        </p:txBody>
      </p:sp>
      <p:sp>
        <p:nvSpPr>
          <p:cNvPr id="5" name="Kuupäeva kohatäide 4"/>
          <p:cNvSpPr>
            <a:spLocks noGrp="1"/>
          </p:cNvSpPr>
          <p:nvPr>
            <p:ph type="dt" sz="half" idx="10"/>
          </p:nvPr>
        </p:nvSpPr>
        <p:spPr/>
        <p:txBody>
          <a:bodyPr/>
          <a:lstStyle/>
          <a:p>
            <a:pPr>
              <a:defRPr/>
            </a:pPr>
            <a:endParaRPr lang="en-GB"/>
          </a:p>
        </p:txBody>
      </p:sp>
      <p:sp>
        <p:nvSpPr>
          <p:cNvPr id="6" name="Jaluse kohatäide 5"/>
          <p:cNvSpPr>
            <a:spLocks noGrp="1"/>
          </p:cNvSpPr>
          <p:nvPr>
            <p:ph type="ftr" sz="quarter" idx="11"/>
          </p:nvPr>
        </p:nvSpPr>
        <p:spPr/>
        <p:txBody>
          <a:bodyPr/>
          <a:lstStyle/>
          <a:p>
            <a:pPr>
              <a:defRPr/>
            </a:pPr>
            <a:endParaRPr lang="en-GB"/>
          </a:p>
        </p:txBody>
      </p:sp>
      <p:sp>
        <p:nvSpPr>
          <p:cNvPr id="7" name="Slaidinumbri kohatäide 6"/>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a:t>Klõpsake tiitlilaadi muutmiseks</a:t>
            </a:r>
            <a:endParaRPr lang="en-US"/>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juhtslaidi teksti laadide redigeerimiseks</a:t>
            </a:r>
          </a:p>
        </p:txBody>
      </p:sp>
      <p:sp>
        <p:nvSpPr>
          <p:cNvPr id="5" name="Kuupäeva kohatäide 4"/>
          <p:cNvSpPr>
            <a:spLocks noGrp="1"/>
          </p:cNvSpPr>
          <p:nvPr>
            <p:ph type="dt" sz="half" idx="10"/>
          </p:nvPr>
        </p:nvSpPr>
        <p:spPr/>
        <p:txBody>
          <a:bodyPr/>
          <a:lstStyle/>
          <a:p>
            <a:pPr>
              <a:defRPr/>
            </a:pPr>
            <a:endParaRPr lang="en-GB"/>
          </a:p>
        </p:txBody>
      </p:sp>
      <p:sp>
        <p:nvSpPr>
          <p:cNvPr id="6" name="Jaluse kohatäide 5"/>
          <p:cNvSpPr>
            <a:spLocks noGrp="1"/>
          </p:cNvSpPr>
          <p:nvPr>
            <p:ph type="ftr" sz="quarter" idx="11"/>
          </p:nvPr>
        </p:nvSpPr>
        <p:spPr/>
        <p:txBody>
          <a:bodyPr/>
          <a:lstStyle/>
          <a:p>
            <a:pPr>
              <a:defRPr/>
            </a:pPr>
            <a:endParaRPr lang="en-GB"/>
          </a:p>
        </p:txBody>
      </p:sp>
      <p:sp>
        <p:nvSpPr>
          <p:cNvPr id="7" name="Slaidinumbri kohatäide 6"/>
          <p:cNvSpPr>
            <a:spLocks noGrp="1"/>
          </p:cNvSpPr>
          <p:nvPr>
            <p:ph type="sldNum" sz="quarter" idx="12"/>
          </p:nvPr>
        </p:nvSpPr>
        <p:spPr/>
        <p:txBody>
          <a:bodyPr/>
          <a:lstStyle/>
          <a:p>
            <a:pPr>
              <a:defRPr/>
            </a:pPr>
            <a:fld id="{4D34DE86-C3A6-42FE-BB8C-0F9B013DAD57}" type="slidenum">
              <a:rPr lang="en-GB" smtClean="0">
                <a:ea typeface="MS PGothic" pitchFamily="34" charset="-128"/>
              </a:rPr>
              <a:pPr>
                <a:defRPr/>
              </a:pPr>
              <a:t>‹#›</a:t>
            </a:fld>
            <a:endParaRPr lang="en-GB">
              <a:ea typeface="MS PGothic"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a:t>Klõpsake tiitlilaadi muutmiseks</a:t>
            </a:r>
            <a:endParaRPr lang="en-US"/>
          </a:p>
        </p:txBody>
      </p:sp>
      <p:sp>
        <p:nvSpPr>
          <p:cNvPr id="3" name="Teksti kohatäid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33C9D81-D7CF-4258-970E-0EB809BD435B}" type="datetimeFigureOut">
              <a:rPr lang="en-GB" altLang="sv-SE" smtClean="0"/>
              <a:pPr>
                <a:defRPr/>
              </a:pPr>
              <a:t>11/10/2023</a:t>
            </a:fld>
            <a:endParaRPr lang="en-GB" altLang="sv-SE"/>
          </a:p>
        </p:txBody>
      </p:sp>
      <p:sp>
        <p:nvSpPr>
          <p:cNvPr id="5" name="Jaluse kohatäid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sv-SE"/>
          </a:p>
        </p:txBody>
      </p:sp>
      <p:sp>
        <p:nvSpPr>
          <p:cNvPr id="6" name="Slaidinumbri kohatä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6AA3DF3-FE7E-4331-9F5E-F09A4B4CC326}" type="slidenum">
              <a:rPr lang="en-GB" altLang="sv-SE" smtClean="0"/>
              <a:pPr>
                <a:defRPr/>
              </a:pPr>
              <a:t>‹#›</a:t>
            </a:fld>
            <a:endParaRPr lang="en-GB" altLang="sv-SE"/>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2522711"/>
          </a:xfrm>
        </p:spPr>
        <p:txBody>
          <a:bodyPr>
            <a:normAutofit fontScale="90000"/>
          </a:bodyPr>
          <a:lstStyle/>
          <a:p>
            <a:br>
              <a:rPr lang="en-US" b="1" dirty="0">
                <a:latin typeface="Arial Rounded MT Bold" pitchFamily="34" charset="0"/>
              </a:rPr>
            </a:br>
            <a:r>
              <a:rPr lang="et-EE" b="1" dirty="0">
                <a:solidFill>
                  <a:schemeClr val="bg1"/>
                </a:solidFill>
                <a:latin typeface="Arial Rounded MT Bold" pitchFamily="34" charset="0"/>
              </a:rPr>
              <a:t>Elva valla üldplaneeringu avalik arutelu</a:t>
            </a:r>
            <a:br>
              <a:rPr lang="et-EE" b="1" dirty="0">
                <a:solidFill>
                  <a:schemeClr val="bg1"/>
                </a:solidFill>
                <a:latin typeface="Arial Rounded MT Bold" pitchFamily="34" charset="0"/>
              </a:rPr>
            </a:br>
            <a:r>
              <a:rPr lang="et-EE" b="1" dirty="0">
                <a:solidFill>
                  <a:schemeClr val="bg1"/>
                </a:solidFill>
                <a:latin typeface="Arial Rounded MT Bold" pitchFamily="34" charset="0"/>
              </a:rPr>
              <a:t>11.10.2023</a:t>
            </a:r>
            <a:endParaRPr lang="en-US" dirty="0">
              <a:solidFill>
                <a:schemeClr val="bg1"/>
              </a:solidFill>
            </a:endParaRPr>
          </a:p>
        </p:txBody>
      </p:sp>
      <p:sp>
        <p:nvSpPr>
          <p:cNvPr id="3" name="Alapealkiri 2"/>
          <p:cNvSpPr>
            <a:spLocks noGrp="1"/>
          </p:cNvSpPr>
          <p:nvPr>
            <p:ph type="subTitle" idx="1"/>
          </p:nvPr>
        </p:nvSpPr>
        <p:spPr>
          <a:xfrm>
            <a:off x="2743200" y="5096197"/>
            <a:ext cx="6400800" cy="1752600"/>
          </a:xfrm>
        </p:spPr>
        <p:txBody>
          <a:bodyPr>
            <a:normAutofit/>
          </a:bodyPr>
          <a:lstStyle/>
          <a:p>
            <a:pPr algn="r"/>
            <a:endParaRPr lang="et-EE" sz="2000" dirty="0">
              <a:solidFill>
                <a:schemeClr val="bg1"/>
              </a:solidFill>
            </a:endParaRPr>
          </a:p>
          <a:p>
            <a:pPr algn="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Vallavalitsuse selgitused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a:bodyPr>
          <a:lstStyle/>
          <a:p>
            <a:pPr algn="just">
              <a:lnSpc>
                <a:spcPct val="107000"/>
              </a:lnSpc>
              <a:spcAft>
                <a:spcPts val="800"/>
              </a:spcAft>
            </a:pPr>
            <a:r>
              <a:rPr lang="et-EE" sz="2400" kern="100" dirty="0">
                <a:latin typeface="Calibri" panose="020F0502020204030204" pitchFamily="34" charset="0"/>
                <a:ea typeface="Calibri" panose="020F0502020204030204" pitchFamily="34" charset="0"/>
                <a:cs typeface="Times New Roman" panose="02020603050405020304" pitchFamily="18" charset="0"/>
              </a:rPr>
              <a:t>Seadus </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ütleb üheselt, et linnas, alevis või alevikus paikneva tee kaitsevöönd on 10 m. Seadusandlus ei näe ette erandeid olenevalt sellest, kas tegu on Euroopa </a:t>
            </a:r>
            <a:r>
              <a:rPr lang="et-EE" sz="2400" kern="100" dirty="0" err="1">
                <a:effectLst/>
                <a:latin typeface="Calibri" panose="020F0502020204030204" pitchFamily="34" charset="0"/>
                <a:ea typeface="Calibri" panose="020F0502020204030204" pitchFamily="34" charset="0"/>
                <a:cs typeface="Times New Roman" panose="02020603050405020304" pitchFamily="18" charset="0"/>
              </a:rPr>
              <a:t>teedevõrgu</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maanteega või muu maanteega, mõlemal juhul on maantee alevikku läbivas osas tegemist tänavaga, mille kaitsevöönd on 10 m.</a:t>
            </a:r>
          </a:p>
          <a:p>
            <a:pPr algn="just">
              <a:lnSpc>
                <a:spcPct val="107000"/>
              </a:lnSpc>
              <a:spcAft>
                <a:spcPts val="800"/>
              </a:spcAft>
            </a:pPr>
            <a:r>
              <a:rPr lang="et-EE" sz="2400" kern="100" dirty="0">
                <a:latin typeface="Calibri" panose="020F0502020204030204" pitchFamily="34" charset="0"/>
                <a:ea typeface="Calibri" panose="020F0502020204030204" pitchFamily="34" charset="0"/>
                <a:cs typeface="Times New Roman" panose="02020603050405020304" pitchFamily="18" charset="0"/>
              </a:rPr>
              <a:t>Ü</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ldplaneeringu koostamisel avaldas Transpordiamet Rõngu, Rannu ja Puhja alevikes teatud lõikudes soovi tänava kaitsevööndi laiendamiseks 10</a:t>
            </a:r>
            <a:r>
              <a:rPr lang="et-EE" sz="2400" kern="100" dirty="0">
                <a:latin typeface="Calibri" panose="020F0502020204030204" pitchFamily="34" charset="0"/>
                <a:ea typeface="Calibri" panose="020F0502020204030204" pitchFamily="34" charset="0"/>
                <a:cs typeface="Times New Roman" panose="02020603050405020304" pitchFamily="18" charset="0"/>
              </a:rPr>
              <a:t>-lt</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m 30-le m. Üldplaneeringu koostamise protsessis leiti koostöös lahendus, mis rahuldas Elva valda ja Transpordiametit ning Transpordiamet kooskõlastas selle alusel üldplaneeringu.</a:t>
            </a:r>
          </a:p>
          <a:p>
            <a:pPr algn="just">
              <a:lnSpc>
                <a:spcPct val="107000"/>
              </a:lnSpc>
              <a:spcAft>
                <a:spcPts val="800"/>
              </a:spcAft>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sz="2400" b="1" dirty="0"/>
          </a:p>
          <a:p>
            <a:pPr marL="0" indent="0">
              <a:buNone/>
            </a:pPr>
            <a:endParaRPr lang="et-EE" sz="2400" dirty="0"/>
          </a:p>
          <a:p>
            <a:pPr marL="0" indent="0">
              <a:buNone/>
            </a:pPr>
            <a:endParaRPr lang="et-EE" sz="2400" dirty="0"/>
          </a:p>
        </p:txBody>
      </p:sp>
    </p:spTree>
    <p:extLst>
      <p:ext uri="{BB962C8B-B14F-4D97-AF65-F5344CB8AC3E}">
        <p14:creationId xmlns:p14="http://schemas.microsoft.com/office/powerpoint/2010/main" val="352148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Vallavalitsuse selgitused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fontScale="92500"/>
          </a:bodyPr>
          <a:lstStyle/>
          <a:p>
            <a:pPr algn="just">
              <a:lnSpc>
                <a:spcPct val="107000"/>
              </a:lnSpc>
              <a:spcAft>
                <a:spcPts val="800"/>
              </a:spcAft>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Täiendava kaasamise   jooksul avaldas </a:t>
            </a:r>
            <a:r>
              <a:rPr lang="et-EE" sz="2400" kern="100" dirty="0">
                <a:latin typeface="Calibri" panose="020F0502020204030204" pitchFamily="34" charset="0"/>
                <a:ea typeface="Calibri" panose="020F0502020204030204" pitchFamily="34" charset="0"/>
                <a:cs typeface="Times New Roman" panose="02020603050405020304" pitchFamily="18" charset="0"/>
              </a:rPr>
              <a:t>7 </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isikut arvamust, et tänava kaitsevööndi laiendamine rikub nende õigusi ja nad ei soovi seda.</a:t>
            </a:r>
          </a:p>
          <a:p>
            <a:pPr algn="just">
              <a:lnSpc>
                <a:spcPct val="107000"/>
              </a:lnSpc>
              <a:spcAft>
                <a:spcPts val="800"/>
              </a:spcAft>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Vallavalitsus nõustub esitatud arvamustega ning selgitab täiendavalt, et üldplaneeringuga on määratud Rõngu, Rannu ja Puhja alevike edasine ruumiline areng. </a:t>
            </a:r>
            <a:r>
              <a:rPr lang="et-EE" sz="2400" kern="100" dirty="0">
                <a:latin typeface="Calibri" panose="020F0502020204030204" pitchFamily="34" charset="0"/>
                <a:ea typeface="Calibri" panose="020F0502020204030204" pitchFamily="34" charset="0"/>
                <a:cs typeface="Times New Roman" panose="02020603050405020304" pitchFamily="18" charset="0"/>
              </a:rPr>
              <a:t>Mh.</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on määratud juhtotstarve aladele, millel nähakse ette tihedam asustus. </a:t>
            </a:r>
          </a:p>
          <a:p>
            <a:pPr algn="just">
              <a:lnSpc>
                <a:spcPct val="107000"/>
              </a:lnSpc>
              <a:spcAft>
                <a:spcPts val="800"/>
              </a:spcAft>
            </a:pPr>
            <a:r>
              <a:rPr lang="et-EE" sz="2400" dirty="0">
                <a:latin typeface="Calibri" panose="020F0502020204030204" pitchFamily="34" charset="0"/>
                <a:ea typeface="Calibri" panose="020F0502020204030204" pitchFamily="34" charset="0"/>
                <a:cs typeface="Times New Roman" panose="02020603050405020304" pitchFamily="18" charset="0"/>
              </a:rPr>
              <a:t>A</a:t>
            </a:r>
            <a:r>
              <a:rPr lang="et-EE" sz="2400" dirty="0">
                <a:effectLst/>
                <a:latin typeface="Calibri" panose="020F0502020204030204" pitchFamily="34" charset="0"/>
                <a:ea typeface="Calibri" panose="020F0502020204030204" pitchFamily="34" charset="0"/>
                <a:cs typeface="Times New Roman" panose="02020603050405020304" pitchFamily="18" charset="0"/>
              </a:rPr>
              <a:t>levikud on olemuselt linnalised keskkonnad, kus tänavaäärsetel kruntidel on väljakujunenud hoonestus ja ehitusjoon, piirded ning haljastus. Maakasutuse juhtotstarbe määramisel on arvestatud tulevikus tihedama asustuse ulatusega. Ka olemasoleva tihedama asustuse laienemisel tuleb ruumilisest kaalutlusest jätkata sama ehitusjoonega, seda nii hoonete kui piirete osas</a:t>
            </a:r>
            <a:r>
              <a:rPr lang="et-EE" sz="2400">
                <a:effectLst/>
                <a:latin typeface="Calibri" panose="020F0502020204030204" pitchFamily="34" charset="0"/>
                <a:ea typeface="Calibri" panose="020F0502020204030204" pitchFamily="34" charset="0"/>
                <a:cs typeface="Times New Roman" panose="02020603050405020304" pitchFamily="18" charset="0"/>
              </a:rPr>
              <a:t>. </a:t>
            </a: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sz="2400" b="1" dirty="0"/>
          </a:p>
          <a:p>
            <a:pPr marL="0" indent="0">
              <a:buNone/>
            </a:pPr>
            <a:endParaRPr lang="et-EE" sz="2400" dirty="0"/>
          </a:p>
          <a:p>
            <a:pPr marL="0" indent="0">
              <a:buNone/>
            </a:pPr>
            <a:endParaRPr lang="et-EE" sz="2400" dirty="0"/>
          </a:p>
        </p:txBody>
      </p:sp>
    </p:spTree>
    <p:extLst>
      <p:ext uri="{BB962C8B-B14F-4D97-AF65-F5344CB8AC3E}">
        <p14:creationId xmlns:p14="http://schemas.microsoft.com/office/powerpoint/2010/main" val="249841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Vallavalitsuse selgitused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fontScale="92500" lnSpcReduction="10000"/>
          </a:bodyPr>
          <a:lstStyle/>
          <a:p>
            <a:pPr algn="just">
              <a:lnSpc>
                <a:spcPct val="107000"/>
              </a:lnSpc>
              <a:spcAft>
                <a:spcPts val="800"/>
              </a:spcAft>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Kaitsevööndis tegutsemisega peaks kinnisasja omaniku õigusi riivama vähimal võimalikul viisil. Varasema koostöö raames Transpordiametiga ei ole tee kaitsevööndite osas välja toodud kohapõhiseid põhjendusi, miks on antud asukohas vajalik tee kaitsevööndi laiendamine. On olnud üldine vajadus seda Rõngu, Rannu ja Puhja alevikes teha. </a:t>
            </a:r>
            <a:endParaRPr lang="et-EE" sz="2400" dirty="0"/>
          </a:p>
          <a:p>
            <a:pPr algn="just"/>
            <a:r>
              <a:rPr lang="et-EE" sz="2400" dirty="0">
                <a:effectLst/>
                <a:latin typeface="Calibri" panose="020F0502020204030204" pitchFamily="34" charset="0"/>
                <a:ea typeface="Calibri" panose="020F0502020204030204" pitchFamily="34" charset="0"/>
                <a:cs typeface="Times New Roman" panose="02020603050405020304" pitchFamily="18" charset="0"/>
              </a:rPr>
              <a:t>Laiendamissooviga kaitsevööndiga maade omanikud on juhtinud valla tähelepanu, et kaitsevööndi laiendamisega seatakse valla pool täiendavaid nõudeid, mis võivad muuta maa kasutamist. </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Ka ministeerium on välja toonud, et tee kaitsevööndi laiendamise alal asuvate kinnisasjade omanikke tuleb käsitleda puudutatud isikutena. Puudutatud isikuteks planeerimisseaduse mõistes on isikud, kelle õiguseid võib planeering puudutada ehk isikud, kelle põhiseadusest tulenevaid õiguseid – eelkõige õigust enda omandi kasutamiseks – võib planeering riivata. </a:t>
            </a:r>
            <a:endParaRPr lang="et-EE" sz="2400" dirty="0"/>
          </a:p>
        </p:txBody>
      </p:sp>
    </p:spTree>
    <p:extLst>
      <p:ext uri="{BB962C8B-B14F-4D97-AF65-F5344CB8AC3E}">
        <p14:creationId xmlns:p14="http://schemas.microsoft.com/office/powerpoint/2010/main" val="407765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Vallavalitsuse selgitused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a:bodyPr>
          <a:lstStyle/>
          <a:p>
            <a:pPr algn="just">
              <a:lnSpc>
                <a:spcPct val="107000"/>
              </a:lnSpc>
              <a:spcAft>
                <a:spcPts val="800"/>
              </a:spcAft>
            </a:pPr>
            <a:r>
              <a:rPr lang="et-EE" sz="2400" kern="100" dirty="0">
                <a:ea typeface="Calibri" panose="020F0502020204030204" pitchFamily="34" charset="0"/>
                <a:cs typeface="Times New Roman" panose="02020603050405020304" pitchFamily="18" charset="0"/>
              </a:rPr>
              <a:t>K</a:t>
            </a:r>
            <a:r>
              <a:rPr lang="et-EE" sz="2400" kern="100" dirty="0">
                <a:effectLst/>
                <a:ea typeface="Calibri" panose="020F0502020204030204" pitchFamily="34" charset="0"/>
                <a:cs typeface="Times New Roman" panose="02020603050405020304" pitchFamily="18" charset="0"/>
              </a:rPr>
              <a:t>aitsevööndi suuruse nõue ei ole siseriiklikult rangelt kindlaks määratud (sh Euroopa </a:t>
            </a:r>
            <a:r>
              <a:rPr lang="et-EE" sz="2400" kern="100" dirty="0" err="1">
                <a:effectLst/>
                <a:ea typeface="Calibri" panose="020F0502020204030204" pitchFamily="34" charset="0"/>
                <a:cs typeface="Times New Roman" panose="02020603050405020304" pitchFamily="18" charset="0"/>
              </a:rPr>
              <a:t>teedevõrgu</a:t>
            </a:r>
            <a:r>
              <a:rPr lang="et-EE" sz="2400" kern="100" dirty="0">
                <a:effectLst/>
                <a:ea typeface="Calibri" panose="020F0502020204030204" pitchFamily="34" charset="0"/>
                <a:cs typeface="Times New Roman" panose="02020603050405020304" pitchFamily="18" charset="0"/>
              </a:rPr>
              <a:t> maantee) ning kaitsevööndi suuruse määramisel on antud vastavale siseriiklikule haldusorganile kaalutlusõigus. Haldusorgan peab seega kaitsevööndi määramisel arvestama  mh nende isikute õigustega, keda antud otsus mõjutada võib – eelkõige teeäärsete kinnistute omanike õigustega ning hindama, kas nõue on proportsionaalne ja vajalik. </a:t>
            </a:r>
          </a:p>
          <a:p>
            <a:pPr marL="342900" marR="0" lvl="0" indent="-342900" algn="just" defTabSz="914400" rtl="0" eaLnBrk="1" fontAlgn="auto" latinLnBrk="0" hangingPunct="1">
              <a:lnSpc>
                <a:spcPct val="107000"/>
              </a:lnSpc>
              <a:spcBef>
                <a:spcPct val="20000"/>
              </a:spcBef>
              <a:spcAft>
                <a:spcPts val="800"/>
              </a:spcAft>
              <a:buClrTx/>
              <a:buSzTx/>
              <a:buFont typeface="Arial" pitchFamily="34" charset="0"/>
              <a:buChar char="•"/>
              <a:tabLst/>
              <a:defRPr/>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Eeltoodust lähtuvalt ei pea </a:t>
            </a:r>
            <a:r>
              <a:rPr lang="et-EE" sz="2400" kern="100" dirty="0">
                <a:latin typeface="Calibri" panose="020F0502020204030204" pitchFamily="34" charset="0"/>
                <a:ea typeface="Calibri" panose="020F0502020204030204" pitchFamily="34" charset="0"/>
                <a:cs typeface="Times New Roman" panose="02020603050405020304" pitchFamily="18" charset="0"/>
              </a:rPr>
              <a:t>v</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allavalitsus piisavalt põhjendatuks tänava kaitsevööndi laiendamist Rõngu, Rannu ja Puhja alevikes.</a:t>
            </a:r>
            <a:r>
              <a:rPr kumimoji="0" lang="et-EE"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Vallavalitsus ja Transpordiamet jäävad kaitsevööndite laiendamise vajaduse osas eri arvamusele.</a:t>
            </a:r>
          </a:p>
          <a:p>
            <a:pPr algn="just">
              <a:lnSpc>
                <a:spcPct val="107000"/>
              </a:lnSpc>
              <a:spcAft>
                <a:spcPts val="800"/>
              </a:spcAft>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t-EE" sz="2000" kern="1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t-EE" sz="2400" dirty="0"/>
          </a:p>
        </p:txBody>
      </p:sp>
    </p:spTree>
    <p:extLst>
      <p:ext uri="{BB962C8B-B14F-4D97-AF65-F5344CB8AC3E}">
        <p14:creationId xmlns:p14="http://schemas.microsoft.com/office/powerpoint/2010/main" val="410611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57200" y="274638"/>
            <a:ext cx="8003232" cy="994122"/>
          </a:xfrm>
        </p:spPr>
        <p:txBody>
          <a:bodyPr>
            <a:noAutofit/>
          </a:bodyPr>
          <a:lstStyle/>
          <a:p>
            <a:r>
              <a:rPr lang="et-EE" sz="3600" dirty="0">
                <a:solidFill>
                  <a:schemeClr val="tx2"/>
                </a:solidFill>
              </a:rPr>
              <a:t>Esitatud arvamused (väärtuslikud metsamaastikud)</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268760"/>
            <a:ext cx="8229600" cy="4857403"/>
          </a:xfrm>
        </p:spPr>
        <p:txBody>
          <a:bodyPr>
            <a:normAutofit/>
          </a:bodyPr>
          <a:lstStyle/>
          <a:p>
            <a:r>
              <a:rPr lang="et-EE" sz="2400" b="1" dirty="0"/>
              <a:t>Esitatud arvamus</a:t>
            </a:r>
          </a:p>
          <a:p>
            <a:pPr marL="0" indent="0" algn="just">
              <a:buNone/>
            </a:pPr>
            <a:r>
              <a:rPr lang="et-EE" sz="2400" dirty="0"/>
              <a:t>Arvata Annikoru külas Kasemetsa kinnistu välja väärtusliku metsamaastiku koosseisust, kuna kinnistu sihtotstarve on elamumaa ning kinnistut soovitakse sihtotstarbeliselt kasutada.</a:t>
            </a:r>
          </a:p>
          <a:p>
            <a:pPr marL="0" indent="0" algn="just">
              <a:buNone/>
            </a:pPr>
            <a:endParaRPr lang="et-EE" sz="2400" dirty="0"/>
          </a:p>
          <a:p>
            <a:pPr algn="just"/>
            <a:r>
              <a:rPr lang="et-EE" sz="2400" b="1" dirty="0"/>
              <a:t>Vallavalitsuse seisukoht</a:t>
            </a:r>
          </a:p>
          <a:p>
            <a:pPr marL="0" indent="0" algn="just">
              <a:buNone/>
            </a:pPr>
            <a:r>
              <a:rPr lang="et-EE" sz="2400" dirty="0"/>
              <a:t>Väärtusliku metsamaastiku koosseisu arvati Kasemetsa kinnistu väike lõunapoolne metsaga kaetud ala, kuid arvamusega arvestatakse. Üldplaneeringus tehakse muudatused.  </a:t>
            </a:r>
          </a:p>
          <a:p>
            <a:endParaRPr lang="et-EE" sz="2400" dirty="0"/>
          </a:p>
          <a:p>
            <a:pPr marL="0" indent="0">
              <a:buNone/>
            </a:pPr>
            <a:endParaRPr lang="et-EE" dirty="0"/>
          </a:p>
        </p:txBody>
      </p:sp>
    </p:spTree>
    <p:extLst>
      <p:ext uri="{BB962C8B-B14F-4D97-AF65-F5344CB8AC3E}">
        <p14:creationId xmlns:p14="http://schemas.microsoft.com/office/powerpoint/2010/main" val="22904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57200" y="274638"/>
            <a:ext cx="8003232" cy="706090"/>
          </a:xfrm>
        </p:spPr>
        <p:txBody>
          <a:bodyPr>
            <a:noAutofit/>
          </a:bodyPr>
          <a:lstStyle/>
          <a:p>
            <a:r>
              <a:rPr lang="et-EE" sz="3600" dirty="0">
                <a:solidFill>
                  <a:schemeClr val="tx2"/>
                </a:solidFill>
              </a:rPr>
              <a:t>Esitatud arvamused (väärtuslikud metsamaastikud)</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268760"/>
            <a:ext cx="8229600" cy="5314602"/>
          </a:xfrm>
        </p:spPr>
        <p:txBody>
          <a:bodyPr>
            <a:normAutofit fontScale="92500" lnSpcReduction="20000"/>
          </a:bodyPr>
          <a:lstStyle/>
          <a:p>
            <a:r>
              <a:rPr lang="et-EE" sz="2400" b="1" dirty="0"/>
              <a:t>Esitatud arvamus</a:t>
            </a:r>
          </a:p>
          <a:p>
            <a:pPr marL="0" indent="0" algn="just">
              <a:lnSpc>
                <a:spcPct val="107000"/>
              </a:lnSpc>
              <a:spcAft>
                <a:spcPts val="800"/>
              </a:spcAft>
              <a:buNone/>
            </a:pPr>
            <a:r>
              <a:rPr lang="et-EE" sz="2400" dirty="0"/>
              <a:t>Arvata Annikoru külas Metsalombi ja Põllulombi kinnistud välja väärtusliku metsamaastiku koosseisust. Omanik soovib </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kinnistutel tegeleda ettevõtlusega, kitsenduste tõttu tekivad kohustused ja  kulutused, mis ei ole proportsionaalsed. Annikoru külas asub ca 22 hektari suurune park, mis tagab külaelanike vajadused </a:t>
            </a:r>
            <a:r>
              <a:rPr lang="et-EE" sz="2400" kern="100" dirty="0" err="1">
                <a:effectLst/>
                <a:latin typeface="Calibri" panose="020F0502020204030204" pitchFamily="34" charset="0"/>
                <a:ea typeface="Calibri" panose="020F0502020204030204" pitchFamily="34" charset="0"/>
                <a:cs typeface="Times New Roman" panose="02020603050405020304" pitchFamily="18" charset="0"/>
              </a:rPr>
              <a:t>puhkeharjumuste</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osas. </a:t>
            </a:r>
          </a:p>
          <a:p>
            <a:pPr marL="0" indent="0" algn="just">
              <a:lnSpc>
                <a:spcPct val="107000"/>
              </a:lnSpc>
              <a:spcAft>
                <a:spcPts val="800"/>
              </a:spcAft>
              <a:buNone/>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t-EE" sz="2400" b="1" dirty="0"/>
              <a:t>Vallavalitsuse seisukoht</a:t>
            </a:r>
          </a:p>
          <a:p>
            <a:pPr marL="0" indent="0" algn="just">
              <a:lnSpc>
                <a:spcPct val="107000"/>
              </a:lnSpc>
              <a:spcAft>
                <a:spcPts val="800"/>
              </a:spcAft>
              <a:buNone/>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Väärtusliku metsamaastiku koosseisu arvati väike osa Põllulombi kinnistust ning valdav osa Metsalombi kinnistust. Vallavalitsus nõustub, et Annikoru külas asub munitsipaalomandis </a:t>
            </a:r>
            <a:r>
              <a:rPr lang="et-EE" sz="2400" kern="100" dirty="0">
                <a:latin typeface="Calibri" panose="020F0502020204030204" pitchFamily="34" charset="0"/>
                <a:ea typeface="Calibri" panose="020F0502020204030204" pitchFamily="34" charset="0"/>
                <a:cs typeface="Times New Roman" panose="02020603050405020304" pitchFamily="18" charset="0"/>
              </a:rPr>
              <a:t>2</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maaüksust Annikoru park ja Pargiääre, mõlema juhtotstarve on roheala. Kinnistud on üldkasutatavad ning tagavad külaelanike vajadused puhkamiseks. Arvamusega arvestatakse, ü</a:t>
            </a:r>
            <a:r>
              <a:rPr lang="et-EE" sz="2400" dirty="0"/>
              <a:t>ldplaneeringus tehakse muudatused.  </a:t>
            </a:r>
          </a:p>
          <a:p>
            <a:endParaRPr lang="et-EE" sz="2400" dirty="0"/>
          </a:p>
          <a:p>
            <a:pPr marL="0" indent="0">
              <a:buNone/>
            </a:pPr>
            <a:endParaRPr lang="et-EE" dirty="0"/>
          </a:p>
        </p:txBody>
      </p:sp>
    </p:spTree>
    <p:extLst>
      <p:ext uri="{BB962C8B-B14F-4D97-AF65-F5344CB8AC3E}">
        <p14:creationId xmlns:p14="http://schemas.microsoft.com/office/powerpoint/2010/main" val="347934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57200" y="273050"/>
            <a:ext cx="3008313" cy="458787"/>
          </a:xfrm>
        </p:spPr>
        <p:txBody>
          <a:bodyPr anchor="b">
            <a:noAutofit/>
          </a:bodyPr>
          <a:lstStyle/>
          <a:p>
            <a:r>
              <a:rPr lang="et-EE" dirty="0"/>
              <a:t>Väärtuslikud metsamaastikud</a:t>
            </a:r>
          </a:p>
        </p:txBody>
      </p:sp>
      <p:sp>
        <p:nvSpPr>
          <p:cNvPr id="9" name="Text Placeholder 3">
            <a:extLst>
              <a:ext uri="{FF2B5EF4-FFF2-40B4-BE49-F238E27FC236}">
                <a16:creationId xmlns:a16="http://schemas.microsoft.com/office/drawing/2014/main" id="{6E394E82-9331-FF67-D8A6-0E770BBB27DC}"/>
              </a:ext>
            </a:extLst>
          </p:cNvPr>
          <p:cNvSpPr>
            <a:spLocks noGrp="1"/>
          </p:cNvSpPr>
          <p:nvPr>
            <p:ph type="body" sz="half" idx="2"/>
          </p:nvPr>
        </p:nvSpPr>
        <p:spPr>
          <a:xfrm>
            <a:off x="457200" y="731838"/>
            <a:ext cx="3538736" cy="5394326"/>
          </a:xfrm>
        </p:spPr>
        <p:txBody>
          <a:bodyPr/>
          <a:lstStyle/>
          <a:p>
            <a:endParaRPr lang="en-US" dirty="0"/>
          </a:p>
        </p:txBody>
      </p:sp>
      <p:graphicFrame>
        <p:nvGraphicFramePr>
          <p:cNvPr id="5" name="Sisu kohatäide 2">
            <a:extLst>
              <a:ext uri="{FF2B5EF4-FFF2-40B4-BE49-F238E27FC236}">
                <a16:creationId xmlns:a16="http://schemas.microsoft.com/office/drawing/2014/main" id="{2D626FE6-86B0-736E-E7A4-ADF2A14D01E9}"/>
              </a:ext>
            </a:extLst>
          </p:cNvPr>
          <p:cNvGraphicFramePr>
            <a:graphicFrameLocks noGrp="1"/>
          </p:cNvGraphicFramePr>
          <p:nvPr>
            <p:ph idx="1"/>
            <p:extLst>
              <p:ext uri="{D42A27DB-BD31-4B8C-83A1-F6EECF244321}">
                <p14:modId xmlns:p14="http://schemas.microsoft.com/office/powerpoint/2010/main" val="1657846869"/>
              </p:ext>
            </p:extLst>
          </p:nvPr>
        </p:nvGraphicFramePr>
        <p:xfrm>
          <a:off x="4283968" y="548680"/>
          <a:ext cx="4402832"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lt 5">
            <a:extLst>
              <a:ext uri="{FF2B5EF4-FFF2-40B4-BE49-F238E27FC236}">
                <a16:creationId xmlns:a16="http://schemas.microsoft.com/office/drawing/2014/main" id="{665F37D0-4BF2-E52F-8DA6-B298C7B55501}"/>
              </a:ext>
            </a:extLst>
          </p:cNvPr>
          <p:cNvPicPr>
            <a:picLocks noChangeAspect="1"/>
          </p:cNvPicPr>
          <p:nvPr/>
        </p:nvPicPr>
        <p:blipFill>
          <a:blip r:embed="rId7"/>
          <a:stretch>
            <a:fillRect/>
          </a:stretch>
        </p:blipFill>
        <p:spPr>
          <a:xfrm>
            <a:off x="326176" y="745553"/>
            <a:ext cx="3800783" cy="5203727"/>
          </a:xfrm>
          <a:prstGeom prst="rect">
            <a:avLst/>
          </a:prstGeom>
        </p:spPr>
      </p:pic>
    </p:spTree>
    <p:extLst>
      <p:ext uri="{BB962C8B-B14F-4D97-AF65-F5344CB8AC3E}">
        <p14:creationId xmlns:p14="http://schemas.microsoft.com/office/powerpoint/2010/main" val="160313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57200" y="274638"/>
            <a:ext cx="8003232" cy="457199"/>
          </a:xfrm>
        </p:spPr>
        <p:txBody>
          <a:bodyPr>
            <a:noAutofit/>
          </a:bodyPr>
          <a:lstStyle/>
          <a:p>
            <a:r>
              <a:rPr lang="et-EE" sz="3600" dirty="0">
                <a:solidFill>
                  <a:schemeClr val="tx2"/>
                </a:solidFill>
              </a:rPr>
              <a:t>Esitatud arvamused (maakasutuse juhtotstarve)</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lnSpcReduction="10000"/>
          </a:bodyPr>
          <a:lstStyle/>
          <a:p>
            <a:r>
              <a:rPr lang="et-EE" sz="2400" b="1" dirty="0"/>
              <a:t>Esitatud arvamus</a:t>
            </a:r>
          </a:p>
          <a:p>
            <a:pPr marL="0" indent="0">
              <a:buNone/>
            </a:pPr>
            <a:r>
              <a:rPr lang="et-EE" sz="2400" dirty="0"/>
              <a:t>Elva linnas Palu tee 30 maakasutuse juhtotstarve taastada reoveepuhasti kujast vabal alal väikeelamumaana sarnaselt kehtivale Elva linna üldplaneeringule.</a:t>
            </a:r>
          </a:p>
          <a:p>
            <a:pPr marL="0" indent="0">
              <a:buNone/>
            </a:pPr>
            <a:endParaRPr lang="et-EE" sz="2400" dirty="0"/>
          </a:p>
          <a:p>
            <a:r>
              <a:rPr lang="et-EE" sz="2400" b="1" dirty="0"/>
              <a:t>Vallavalitsuse seisukoht</a:t>
            </a:r>
          </a:p>
          <a:p>
            <a:pPr marL="0" indent="0">
              <a:buNone/>
            </a:pPr>
            <a:r>
              <a:rPr lang="et-EE" sz="2400" dirty="0"/>
              <a:t>Üldplaneeringus taastatakse väikeelamumaa juhtotstarve sarnaselt kehtivale Elva linna üldplaneeringule. ÜP seletuskirjas kajastatakse reoveepuhastit kui haisuhäiringuga objekti ning kirjeldatakse puhastist tulenevaid mõjusid selle vahetus läheduses. Antakse häiringu leevendamise tingimused. Juhtotstarbe taastamisest informeeritakse Palu tee 30 kinnistu piirinaabreid. </a:t>
            </a:r>
          </a:p>
        </p:txBody>
      </p:sp>
    </p:spTree>
    <p:extLst>
      <p:ext uri="{BB962C8B-B14F-4D97-AF65-F5344CB8AC3E}">
        <p14:creationId xmlns:p14="http://schemas.microsoft.com/office/powerpoint/2010/main" val="533761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57200" y="273050"/>
            <a:ext cx="8393260" cy="458787"/>
          </a:xfrm>
        </p:spPr>
        <p:txBody>
          <a:bodyPr anchor="b">
            <a:noAutofit/>
          </a:bodyPr>
          <a:lstStyle/>
          <a:p>
            <a:r>
              <a:rPr lang="et-EE" dirty="0"/>
              <a:t>Palu tee 30 maakasutus valla ÜP	  Palu tee 30 maakasutus Elva linna ÜP</a:t>
            </a:r>
          </a:p>
        </p:txBody>
      </p:sp>
      <p:sp>
        <p:nvSpPr>
          <p:cNvPr id="9" name="Text Placeholder 3">
            <a:extLst>
              <a:ext uri="{FF2B5EF4-FFF2-40B4-BE49-F238E27FC236}">
                <a16:creationId xmlns:a16="http://schemas.microsoft.com/office/drawing/2014/main" id="{6E394E82-9331-FF67-D8A6-0E770BBB27DC}"/>
              </a:ext>
            </a:extLst>
          </p:cNvPr>
          <p:cNvSpPr>
            <a:spLocks noGrp="1"/>
          </p:cNvSpPr>
          <p:nvPr>
            <p:ph type="body" sz="half" idx="2"/>
          </p:nvPr>
        </p:nvSpPr>
        <p:spPr>
          <a:xfrm>
            <a:off x="457200" y="731838"/>
            <a:ext cx="3538736" cy="5394326"/>
          </a:xfrm>
        </p:spPr>
        <p:txBody>
          <a:bodyPr/>
          <a:lstStyle/>
          <a:p>
            <a:endParaRPr lang="en-US" dirty="0"/>
          </a:p>
        </p:txBody>
      </p:sp>
      <p:graphicFrame>
        <p:nvGraphicFramePr>
          <p:cNvPr id="5" name="Sisu kohatäide 2">
            <a:extLst>
              <a:ext uri="{FF2B5EF4-FFF2-40B4-BE49-F238E27FC236}">
                <a16:creationId xmlns:a16="http://schemas.microsoft.com/office/drawing/2014/main" id="{2D626FE6-86B0-736E-E7A4-ADF2A14D01E9}"/>
              </a:ext>
            </a:extLst>
          </p:cNvPr>
          <p:cNvGraphicFramePr>
            <a:graphicFrameLocks noGrp="1"/>
          </p:cNvGraphicFramePr>
          <p:nvPr>
            <p:ph idx="1"/>
            <p:extLst>
              <p:ext uri="{D42A27DB-BD31-4B8C-83A1-F6EECF244321}">
                <p14:modId xmlns:p14="http://schemas.microsoft.com/office/powerpoint/2010/main" val="3218547381"/>
              </p:ext>
            </p:extLst>
          </p:nvPr>
        </p:nvGraphicFramePr>
        <p:xfrm>
          <a:off x="4283968" y="548680"/>
          <a:ext cx="4402832"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lt 3">
            <a:extLst>
              <a:ext uri="{FF2B5EF4-FFF2-40B4-BE49-F238E27FC236}">
                <a16:creationId xmlns:a16="http://schemas.microsoft.com/office/drawing/2014/main" id="{0FDAD5CD-E750-B318-20A4-BFF74FB1F733}"/>
              </a:ext>
            </a:extLst>
          </p:cNvPr>
          <p:cNvPicPr>
            <a:picLocks noChangeAspect="1"/>
          </p:cNvPicPr>
          <p:nvPr/>
        </p:nvPicPr>
        <p:blipFill>
          <a:blip r:embed="rId7"/>
          <a:stretch>
            <a:fillRect/>
          </a:stretch>
        </p:blipFill>
        <p:spPr>
          <a:xfrm>
            <a:off x="293540" y="731836"/>
            <a:ext cx="3918419" cy="5492751"/>
          </a:xfrm>
          <a:prstGeom prst="rect">
            <a:avLst/>
          </a:prstGeom>
        </p:spPr>
      </p:pic>
      <p:pic>
        <p:nvPicPr>
          <p:cNvPr id="8" name="Pilt 7">
            <a:extLst>
              <a:ext uri="{FF2B5EF4-FFF2-40B4-BE49-F238E27FC236}">
                <a16:creationId xmlns:a16="http://schemas.microsoft.com/office/drawing/2014/main" id="{9FB05E70-EB0A-062A-99BA-BEB750D3C73E}"/>
              </a:ext>
            </a:extLst>
          </p:cNvPr>
          <p:cNvPicPr>
            <a:picLocks noChangeAspect="1"/>
          </p:cNvPicPr>
          <p:nvPr/>
        </p:nvPicPr>
        <p:blipFill>
          <a:blip r:embed="rId8"/>
          <a:stretch>
            <a:fillRect/>
          </a:stretch>
        </p:blipFill>
        <p:spPr>
          <a:xfrm>
            <a:off x="4447627" y="731835"/>
            <a:ext cx="4402833" cy="5492751"/>
          </a:xfrm>
          <a:prstGeom prst="rect">
            <a:avLst/>
          </a:prstGeom>
        </p:spPr>
      </p:pic>
    </p:spTree>
    <p:extLst>
      <p:ext uri="{BB962C8B-B14F-4D97-AF65-F5344CB8AC3E}">
        <p14:creationId xmlns:p14="http://schemas.microsoft.com/office/powerpoint/2010/main" val="287030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57200" y="274638"/>
            <a:ext cx="8003232" cy="457199"/>
          </a:xfrm>
        </p:spPr>
        <p:txBody>
          <a:bodyPr>
            <a:noAutofit/>
          </a:bodyPr>
          <a:lstStyle/>
          <a:p>
            <a:r>
              <a:rPr lang="et-EE" sz="3600" dirty="0">
                <a:solidFill>
                  <a:schemeClr val="tx2"/>
                </a:solidFill>
              </a:rPr>
              <a:t>Esitatud arvamused (maakasutuse juhtotstarve)</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a:bodyPr>
          <a:lstStyle/>
          <a:p>
            <a:r>
              <a:rPr lang="et-EE" sz="2400" b="1" dirty="0"/>
              <a:t>Esitatud arvamus</a:t>
            </a:r>
          </a:p>
          <a:p>
            <a:pPr marL="0" indent="0" algn="just">
              <a:buNone/>
            </a:pPr>
            <a:r>
              <a:rPr lang="et-EE" sz="2400" dirty="0"/>
              <a:t>Hellenurme külas Jõe </a:t>
            </a:r>
            <a:r>
              <a:rPr lang="et-EE" sz="2400" dirty="0" err="1"/>
              <a:t>vkt</a:t>
            </a:r>
            <a:r>
              <a:rPr lang="et-EE" sz="2400" dirty="0"/>
              <a:t> 4 maakasutuse juhtotstarve taastada sarnaselt kehtivale Palupera valla üldplaneeringule väikeelamumaana.</a:t>
            </a:r>
          </a:p>
          <a:p>
            <a:pPr marL="0" indent="0">
              <a:buNone/>
            </a:pPr>
            <a:endParaRPr lang="et-EE" sz="2400" dirty="0"/>
          </a:p>
          <a:p>
            <a:r>
              <a:rPr lang="et-EE" sz="2400" b="1" dirty="0"/>
              <a:t>Vallavalitsuse seisukoht</a:t>
            </a:r>
          </a:p>
          <a:p>
            <a:pPr marL="0" indent="0" algn="just">
              <a:lnSpc>
                <a:spcPct val="107000"/>
              </a:lnSpc>
              <a:spcAft>
                <a:spcPts val="800"/>
              </a:spcAft>
              <a:buNone/>
            </a:pPr>
            <a:r>
              <a:rPr lang="et-EE" sz="2400" dirty="0"/>
              <a:t>Arvamusega arvestatakse</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ning Jõe 4 </a:t>
            </a:r>
            <a:r>
              <a:rPr lang="et-EE" sz="2400" kern="100" dirty="0" err="1">
                <a:effectLst/>
                <a:latin typeface="Calibri" panose="020F0502020204030204" pitchFamily="34" charset="0"/>
                <a:ea typeface="Calibri" panose="020F0502020204030204" pitchFamily="34" charset="0"/>
                <a:cs typeface="Times New Roman" panose="02020603050405020304" pitchFamily="18" charset="0"/>
              </a:rPr>
              <a:t>vkt</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kinnistul näidatakse väikeelamumaa juhtotstarve (EV) ka </a:t>
            </a:r>
            <a:r>
              <a:rPr lang="et-EE" sz="2400" kern="100" dirty="0" err="1">
                <a:effectLst/>
                <a:latin typeface="Calibri" panose="020F0502020204030204" pitchFamily="34" charset="0"/>
                <a:ea typeface="Calibri" panose="020F0502020204030204" pitchFamily="34" charset="0"/>
                <a:cs typeface="Times New Roman" panose="02020603050405020304" pitchFamily="18" charset="0"/>
              </a:rPr>
              <a:t>hajaasustuses</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kus </a:t>
            </a:r>
            <a:r>
              <a:rPr lang="et-EE" sz="2400" dirty="0">
                <a:effectLst/>
                <a:latin typeface="Calibri" panose="020F0502020204030204" pitchFamily="34" charset="0"/>
                <a:ea typeface="Calibri" panose="020F0502020204030204" pitchFamily="34" charset="0"/>
                <a:cs typeface="Times New Roman" panose="02020603050405020304" pitchFamily="18" charset="0"/>
              </a:rPr>
              <a:t> valdavaks juhtotstarbeks on maalise asustuse ala (MA). Kinnistu osa jääb teisel pool Elva jõge maalise asustuse alale,  katastriüksuse sihtotstarve on 100% elamumaa ning ka maalise asustuse juhtotstarbega alal lubatud ehitada elamuid. </a:t>
            </a: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t-EE" sz="2400" dirty="0"/>
          </a:p>
        </p:txBody>
      </p:sp>
    </p:spTree>
    <p:extLst>
      <p:ext uri="{BB962C8B-B14F-4D97-AF65-F5344CB8AC3E}">
        <p14:creationId xmlns:p14="http://schemas.microsoft.com/office/powerpoint/2010/main" val="352460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3323-3124-AC56-42A3-04170F7A51C0}"/>
              </a:ext>
            </a:extLst>
          </p:cNvPr>
          <p:cNvSpPr>
            <a:spLocks noGrp="1"/>
          </p:cNvSpPr>
          <p:nvPr>
            <p:ph type="title"/>
          </p:nvPr>
        </p:nvSpPr>
        <p:spPr>
          <a:xfrm>
            <a:off x="457200" y="274638"/>
            <a:ext cx="8229600" cy="1143000"/>
          </a:xfrm>
        </p:spPr>
        <p:txBody>
          <a:bodyPr anchor="ctr">
            <a:normAutofit/>
          </a:bodyPr>
          <a:lstStyle/>
          <a:p>
            <a:r>
              <a:rPr lang="en-GB" err="1"/>
              <a:t>Tänased</a:t>
            </a:r>
            <a:r>
              <a:rPr lang="en-GB"/>
              <a:t> </a:t>
            </a:r>
            <a:r>
              <a:rPr lang="en-GB" err="1"/>
              <a:t>teemad</a:t>
            </a:r>
            <a:endParaRPr lang="en-GB"/>
          </a:p>
        </p:txBody>
      </p:sp>
      <p:pic>
        <p:nvPicPr>
          <p:cNvPr id="5" name="Graphic 5" descr="Architecture outline">
            <a:extLst>
              <a:ext uri="{FF2B5EF4-FFF2-40B4-BE49-F238E27FC236}">
                <a16:creationId xmlns:a16="http://schemas.microsoft.com/office/drawing/2014/main" id="{F1D082FA-3B1E-9974-6932-F815BAA402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1843881"/>
            <a:ext cx="4038600" cy="4038600"/>
          </a:xfrm>
          <a:prstGeom prst="rect">
            <a:avLst/>
          </a:prstGeom>
        </p:spPr>
      </p:pic>
      <p:sp>
        <p:nvSpPr>
          <p:cNvPr id="3" name="Content Placeholder 2">
            <a:extLst>
              <a:ext uri="{FF2B5EF4-FFF2-40B4-BE49-F238E27FC236}">
                <a16:creationId xmlns:a16="http://schemas.microsoft.com/office/drawing/2014/main" id="{01DC90A8-2DC0-0159-3E9F-4187D0B160CB}"/>
              </a:ext>
            </a:extLst>
          </p:cNvPr>
          <p:cNvSpPr>
            <a:spLocks noGrp="1"/>
          </p:cNvSpPr>
          <p:nvPr>
            <p:ph sz="half" idx="2"/>
          </p:nvPr>
        </p:nvSpPr>
        <p:spPr>
          <a:xfrm>
            <a:off x="4648200" y="1600200"/>
            <a:ext cx="4038600" cy="4525963"/>
          </a:xfrm>
        </p:spPr>
        <p:txBody>
          <a:bodyPr vert="horz" lIns="91440" tIns="45720" rIns="91440" bIns="45720" rtlCol="0" anchor="t">
            <a:normAutofit/>
          </a:bodyPr>
          <a:lstStyle/>
          <a:p>
            <a:r>
              <a:rPr lang="en-GB" dirty="0" err="1">
                <a:cs typeface="Calibri"/>
              </a:rPr>
              <a:t>Üldplaneeringu</a:t>
            </a:r>
            <a:r>
              <a:rPr lang="et-EE" dirty="0" err="1">
                <a:cs typeface="Calibri"/>
              </a:rPr>
              <a:t>le</a:t>
            </a:r>
            <a:endParaRPr lang="et-EE" dirty="0">
              <a:cs typeface="Calibri"/>
            </a:endParaRPr>
          </a:p>
          <a:p>
            <a:pPr marL="0" indent="0">
              <a:buNone/>
            </a:pPr>
            <a:r>
              <a:rPr lang="et-EE" dirty="0">
                <a:cs typeface="Calibri"/>
              </a:rPr>
              <a:t>täiendava kaasamise ajal esitatud arvamuste tutvustus, </a:t>
            </a:r>
          </a:p>
          <a:p>
            <a:pPr marL="0" indent="0">
              <a:buNone/>
            </a:pPr>
            <a:r>
              <a:rPr lang="et-EE" dirty="0">
                <a:cs typeface="Calibri"/>
              </a:rPr>
              <a:t>arvamuste osas võetud seisukohad ning</a:t>
            </a:r>
          </a:p>
          <a:p>
            <a:pPr marL="0" indent="0">
              <a:buNone/>
            </a:pPr>
            <a:r>
              <a:rPr lang="et-EE" dirty="0">
                <a:cs typeface="Calibri"/>
              </a:rPr>
              <a:t>arutelu. </a:t>
            </a:r>
            <a:r>
              <a:rPr lang="en-GB" dirty="0">
                <a:cs typeface="Calibri"/>
              </a:rPr>
              <a: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8185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FAEC9EA-DB77-5F22-BA97-F60C0FCEF70B}"/>
              </a:ext>
            </a:extLst>
          </p:cNvPr>
          <p:cNvSpPr>
            <a:spLocks noGrp="1"/>
          </p:cNvSpPr>
          <p:nvPr>
            <p:ph type="title"/>
          </p:nvPr>
        </p:nvSpPr>
        <p:spPr>
          <a:xfrm>
            <a:off x="457200" y="274638"/>
            <a:ext cx="8229600" cy="634082"/>
          </a:xfrm>
        </p:spPr>
        <p:txBody>
          <a:bodyPr>
            <a:normAutofit/>
          </a:bodyPr>
          <a:lstStyle/>
          <a:p>
            <a:r>
              <a:rPr lang="et-EE" sz="3200" dirty="0"/>
              <a:t>Jõe </a:t>
            </a:r>
            <a:r>
              <a:rPr lang="et-EE" sz="3200" dirty="0" err="1"/>
              <a:t>vkt</a:t>
            </a:r>
            <a:r>
              <a:rPr lang="et-EE" sz="3200" dirty="0"/>
              <a:t> 4 maakasutus valla ÜP</a:t>
            </a:r>
          </a:p>
        </p:txBody>
      </p:sp>
      <p:pic>
        <p:nvPicPr>
          <p:cNvPr id="5" name="Sisu kohatäide 4">
            <a:extLst>
              <a:ext uri="{FF2B5EF4-FFF2-40B4-BE49-F238E27FC236}">
                <a16:creationId xmlns:a16="http://schemas.microsoft.com/office/drawing/2014/main" id="{EA5FC192-4E20-61FB-E420-48C97EE526B7}"/>
              </a:ext>
            </a:extLst>
          </p:cNvPr>
          <p:cNvPicPr>
            <a:picLocks noGrp="1" noChangeAspect="1"/>
          </p:cNvPicPr>
          <p:nvPr>
            <p:ph idx="1"/>
          </p:nvPr>
        </p:nvPicPr>
        <p:blipFill>
          <a:blip r:embed="rId2"/>
          <a:stretch>
            <a:fillRect/>
          </a:stretch>
        </p:blipFill>
        <p:spPr>
          <a:xfrm>
            <a:off x="2014404" y="1600200"/>
            <a:ext cx="5115192" cy="4525963"/>
          </a:xfrm>
        </p:spPr>
      </p:pic>
    </p:spTree>
    <p:extLst>
      <p:ext uri="{BB962C8B-B14F-4D97-AF65-F5344CB8AC3E}">
        <p14:creationId xmlns:p14="http://schemas.microsoft.com/office/powerpoint/2010/main" val="241222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9F2CA73A-5837-4117-BF7D-D95455094D86}"/>
              </a:ext>
            </a:extLst>
          </p:cNvPr>
          <p:cNvPicPr>
            <a:picLocks noChangeAspect="1"/>
          </p:cNvPicPr>
          <p:nvPr/>
        </p:nvPicPr>
        <p:blipFill rotWithShape="1">
          <a:blip r:embed="rId2"/>
          <a:srcRect b="662"/>
          <a:stretch/>
        </p:blipFill>
        <p:spPr>
          <a:xfrm>
            <a:off x="20" y="10"/>
            <a:ext cx="9143980" cy="6857990"/>
          </a:xfrm>
          <a:prstGeom prst="rect">
            <a:avLst/>
          </a:prstGeom>
          <a:noFill/>
        </p:spPr>
      </p:pic>
    </p:spTree>
    <p:extLst>
      <p:ext uri="{BB962C8B-B14F-4D97-AF65-F5344CB8AC3E}">
        <p14:creationId xmlns:p14="http://schemas.microsoft.com/office/powerpoint/2010/main" val="214472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57200" y="274638"/>
            <a:ext cx="7499176" cy="634082"/>
          </a:xfrm>
        </p:spPr>
        <p:txBody>
          <a:bodyPr>
            <a:noAutofit/>
          </a:bodyPr>
          <a:lstStyle/>
          <a:p>
            <a:r>
              <a:rPr lang="et-EE" sz="3600" dirty="0">
                <a:solidFill>
                  <a:schemeClr val="tx2"/>
                </a:solidFill>
              </a:rPr>
              <a:t>Üldplaneeringu (ÜP) protsess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196752"/>
            <a:ext cx="8229600" cy="5184576"/>
          </a:xfrm>
        </p:spPr>
        <p:txBody>
          <a:bodyPr>
            <a:normAutofit fontScale="25000" lnSpcReduction="20000"/>
          </a:bodyPr>
          <a:lstStyle/>
          <a:p>
            <a:r>
              <a:rPr lang="et-EE" sz="6400" dirty="0"/>
              <a:t>ÜP on koostamise lõppjärgus, läbinud avalikud väljapanekud ja arutelud, asjakohaste arvamuste alusel on ÜP-d täiendatud.</a:t>
            </a:r>
          </a:p>
          <a:p>
            <a:pPr marL="0" indent="0">
              <a:buNone/>
            </a:pPr>
            <a:endParaRPr lang="et-EE" sz="6400" dirty="0"/>
          </a:p>
          <a:p>
            <a:pPr algn="just"/>
            <a:r>
              <a:rPr lang="et-EE" sz="6400" dirty="0"/>
              <a:t>Vald soovib ÜP kehtestada, enne kehtestamist on vajalik saada ministri heakskiit. ÜP esitati märtsis Rahandusministeeriumile.</a:t>
            </a:r>
          </a:p>
          <a:p>
            <a:pPr marL="0" indent="0" algn="just">
              <a:buNone/>
            </a:pPr>
            <a:endParaRPr lang="et-EE" sz="6400" dirty="0"/>
          </a:p>
          <a:p>
            <a:r>
              <a:rPr lang="et-EE" sz="6400" dirty="0"/>
              <a:t>Minister heakskiitu kehtestamiseks ei andnud ja tagastas selle puudutatud isikutega täiendava kaasamise korraldamiseks.</a:t>
            </a:r>
          </a:p>
          <a:p>
            <a:pPr marL="0" indent="0">
              <a:buNone/>
            </a:pPr>
            <a:endParaRPr lang="et-EE" sz="6400" dirty="0"/>
          </a:p>
          <a:p>
            <a:r>
              <a:rPr lang="et-EE" sz="6400" dirty="0"/>
              <a:t>Vallavalitsus korraldas juunis-juulis täiendava kaasamise:</a:t>
            </a:r>
          </a:p>
          <a:p>
            <a:pPr marL="0" indent="0">
              <a:buNone/>
            </a:pPr>
            <a:r>
              <a:rPr lang="et-EE" sz="6400" dirty="0"/>
              <a:t>	- isikutega, kelle maal soovib Transpordiamet laiendada 10m tänava kaitsevööndit 30m 	  tee servast Rõngu, Rannu ja Puhja ja alevikes;</a:t>
            </a:r>
          </a:p>
          <a:p>
            <a:pPr marL="0" indent="0">
              <a:buNone/>
            </a:pPr>
            <a:r>
              <a:rPr lang="et-EE" sz="6400" dirty="0"/>
              <a:t>	- isikutega, kelle maa jääb väärtusliku metsamaastiku koosseisu;</a:t>
            </a:r>
          </a:p>
          <a:p>
            <a:pPr marL="0" indent="0">
              <a:buNone/>
            </a:pPr>
            <a:r>
              <a:rPr lang="et-EE" sz="6400" dirty="0"/>
              <a:t>	- isikutega, kelle maa jääb Tartu-Valga raudteetrassi kavandatava õgvenduse alla.</a:t>
            </a:r>
          </a:p>
          <a:p>
            <a:pPr marL="0" indent="0">
              <a:buNone/>
            </a:pPr>
            <a:r>
              <a:rPr lang="et-EE" sz="6400" dirty="0"/>
              <a:t>	</a:t>
            </a:r>
          </a:p>
          <a:p>
            <a:r>
              <a:rPr lang="et-EE" sz="6400" dirty="0"/>
              <a:t>Kokku laekus 11 arvamust, nende hulgas 2 arvamust maa juhtotstarbe määramise osas.</a:t>
            </a:r>
          </a:p>
          <a:p>
            <a:pPr marL="0" indent="0">
              <a:buNone/>
            </a:pPr>
            <a:endParaRPr lang="et-EE" sz="6400" dirty="0"/>
          </a:p>
          <a:p>
            <a:r>
              <a:rPr lang="et-EE" sz="6400" dirty="0"/>
              <a:t>Vallavalitsus arutas esitatud arvamusi ning andis arvamustele seisukohad. Täna tutvustame esitatud arvamusi ja vallavalitsuse seisukohti.</a:t>
            </a:r>
          </a:p>
          <a:p>
            <a:pPr marL="0" indent="0">
              <a:buNone/>
            </a:pPr>
            <a:endParaRPr lang="et-EE" dirty="0"/>
          </a:p>
        </p:txBody>
      </p:sp>
    </p:spTree>
    <p:extLst>
      <p:ext uri="{BB962C8B-B14F-4D97-AF65-F5344CB8AC3E}">
        <p14:creationId xmlns:p14="http://schemas.microsoft.com/office/powerpoint/2010/main" val="83150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Esitatud arvamused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a:bodyPr>
          <a:lstStyle/>
          <a:p>
            <a:r>
              <a:rPr lang="et-EE" sz="2400" b="1" dirty="0"/>
              <a:t>Esitatud arvamused Rõngu alevik</a:t>
            </a:r>
          </a:p>
          <a:p>
            <a:pPr marL="0" indent="0" algn="just">
              <a:buNone/>
            </a:pPr>
            <a:r>
              <a:rPr lang="et-EE" sz="2400" dirty="0"/>
              <a:t>Vastuväide Rõngu alevikus tee kaitsevööndi laiendamisele. T</a:t>
            </a:r>
            <a:r>
              <a:rPr lang="et-EE" sz="2400" dirty="0">
                <a:effectLst/>
                <a:latin typeface="Calibri" panose="020F0502020204030204" pitchFamily="34" charset="0"/>
                <a:ea typeface="Calibri" panose="020F0502020204030204" pitchFamily="34" charset="0"/>
                <a:cs typeface="Times New Roman" panose="02020603050405020304" pitchFamily="18" charset="0"/>
              </a:rPr>
              <a:t>egemist on asula keskusega, mitte </a:t>
            </a:r>
            <a:r>
              <a:rPr lang="et-EE" sz="2400" dirty="0" err="1">
                <a:effectLst/>
                <a:latin typeface="Calibri" panose="020F0502020204030204" pitchFamily="34" charset="0"/>
                <a:ea typeface="Calibri" panose="020F0502020204030204" pitchFamily="34" charset="0"/>
                <a:cs typeface="Times New Roman" panose="02020603050405020304" pitchFamily="18" charset="0"/>
              </a:rPr>
              <a:t>hajaasustus</a:t>
            </a:r>
            <a:r>
              <a:rPr lang="et-EE" sz="2400" dirty="0">
                <a:effectLst/>
                <a:latin typeface="Calibri" panose="020F0502020204030204" pitchFamily="34" charset="0"/>
                <a:ea typeface="Calibri" panose="020F0502020204030204" pitchFamily="34" charset="0"/>
                <a:cs typeface="Times New Roman" panose="02020603050405020304" pitchFamily="18" charset="0"/>
              </a:rPr>
              <a:t> piirkonnaga. </a:t>
            </a:r>
            <a:r>
              <a:rPr lang="et-EE" sz="2400" dirty="0">
                <a:latin typeface="Calibri" panose="020F0502020204030204" pitchFamily="34" charset="0"/>
                <a:ea typeface="Calibri" panose="020F0502020204030204" pitchFamily="34" charset="0"/>
                <a:cs typeface="Times New Roman" panose="02020603050405020304" pitchFamily="18" charset="0"/>
              </a:rPr>
              <a:t>N</a:t>
            </a:r>
            <a:r>
              <a:rPr lang="et-EE" sz="2400" dirty="0">
                <a:effectLst/>
                <a:latin typeface="Calibri" panose="020F0502020204030204" pitchFamily="34" charset="0"/>
                <a:ea typeface="Calibri" panose="020F0502020204030204" pitchFamily="34" charset="0"/>
                <a:cs typeface="Times New Roman" panose="02020603050405020304" pitchFamily="18" charset="0"/>
              </a:rPr>
              <a:t>imetatud  muudatus  kahjustaks  </a:t>
            </a:r>
            <a:r>
              <a:rPr lang="et-EE" sz="2400" dirty="0" err="1">
                <a:effectLst/>
                <a:latin typeface="Calibri" panose="020F0502020204030204" pitchFamily="34" charset="0"/>
                <a:ea typeface="Calibri" panose="020F0502020204030204" pitchFamily="34" charset="0"/>
                <a:cs typeface="Times New Roman" panose="02020603050405020304" pitchFamily="18" charset="0"/>
              </a:rPr>
              <a:t>kogukondlikke</a:t>
            </a:r>
            <a:r>
              <a:rPr lang="et-EE" sz="2400" dirty="0">
                <a:effectLst/>
                <a:latin typeface="Calibri" panose="020F0502020204030204" pitchFamily="34" charset="0"/>
                <a:ea typeface="Calibri" panose="020F0502020204030204" pitchFamily="34" charset="0"/>
                <a:cs typeface="Times New Roman" panose="02020603050405020304" pitchFamily="18" charset="0"/>
              </a:rPr>
              <a:t>  huvisid, kinnistu  omaniku ärihuvisid, vähendaks kinnistu väärtust ja otstarvet ning ei võimaldaks hoonestamisel järgida ajaloolist välja kujunenud asulasisest hoonestusjoont.  Seaduses ette nähtud 10 meetri laiune tee kaitsevöönd arvates tee servast on täiesti piisav. Mõttetud keelud ja piirangud ei avita edendada Eesti ühiskondlikku elu.</a:t>
            </a:r>
            <a:r>
              <a:rPr lang="et-EE" sz="2400" dirty="0"/>
              <a:t> </a:t>
            </a:r>
          </a:p>
          <a:p>
            <a:pPr marL="0" indent="0" algn="just">
              <a:buNone/>
            </a:pPr>
            <a:endParaRPr lang="et-EE" sz="2400" dirty="0"/>
          </a:p>
          <a:p>
            <a:pPr marL="0" indent="0">
              <a:buNone/>
            </a:pPr>
            <a:endParaRPr lang="et-EE" sz="2400" dirty="0"/>
          </a:p>
          <a:p>
            <a:pPr marL="0" indent="0">
              <a:buNone/>
            </a:pPr>
            <a:endParaRPr lang="et-EE" sz="2400" dirty="0"/>
          </a:p>
        </p:txBody>
      </p:sp>
    </p:spTree>
    <p:extLst>
      <p:ext uri="{BB962C8B-B14F-4D97-AF65-F5344CB8AC3E}">
        <p14:creationId xmlns:p14="http://schemas.microsoft.com/office/powerpoint/2010/main" val="49128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Esitatud arvamused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fontScale="92500" lnSpcReduction="10000"/>
          </a:bodyPr>
          <a:lstStyle/>
          <a:p>
            <a:r>
              <a:rPr lang="et-EE" sz="2400" b="1" dirty="0"/>
              <a:t>Esitatud arvamused Rõngu alevik</a:t>
            </a:r>
          </a:p>
          <a:p>
            <a:pPr marL="0" indent="0" algn="just">
              <a:lnSpc>
                <a:spcPct val="107000"/>
              </a:lnSpc>
              <a:spcAft>
                <a:spcPts val="800"/>
              </a:spcAft>
              <a:buNone/>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Ei nõustu Transpordiameti ettepanekuga suurendada riigitee kaitsevööndit, mis piirab seadusevastaselt maaomanike õigusi. Omandi kitsendamine tänava kaitsevööndi suurendamisel ei ole põhjendatud ning ei võimalda parema ja ohutuma ruumi kujundamist. Teelõikudel, kus kaitsevööndit laiendatakse, on hoonestusjoon välja kujunenud. Tee kaitsevööndis kehtivad piirangud ei tulene õigusaktidest ja ei ole ka vajalikud Rõngu aleviku piires oluliselt muudetavate teelõikude osas.</a:t>
            </a:r>
          </a:p>
          <a:p>
            <a:pPr marL="0" indent="0" algn="just">
              <a:lnSpc>
                <a:spcPct val="107000"/>
              </a:lnSpc>
              <a:spcAft>
                <a:spcPts val="800"/>
              </a:spcAft>
              <a:buNone/>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Sooviksin teada mille  pärast teekaitsevööndi suurendatakse? Varem oli 10 m nüüd plaanis 30 m. Sooviks konkreetset vastust mis sellega muutub. Tegemist Rõngu aleviku kinnistuga Tartu mnt-l. Mida peaksin teadma mis mind ees ootab.</a:t>
            </a:r>
          </a:p>
          <a:p>
            <a:pPr marL="0" indent="0" algn="just">
              <a:lnSpc>
                <a:spcPct val="107000"/>
              </a:lnSpc>
              <a:spcAft>
                <a:spcPts val="800"/>
              </a:spcAft>
              <a:buNone/>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t-EE" sz="2400" dirty="0"/>
          </a:p>
          <a:p>
            <a:pPr marL="0" indent="0">
              <a:buNone/>
            </a:pPr>
            <a:endParaRPr lang="et-EE" sz="2400" dirty="0"/>
          </a:p>
        </p:txBody>
      </p:sp>
    </p:spTree>
    <p:extLst>
      <p:ext uri="{BB962C8B-B14F-4D97-AF65-F5344CB8AC3E}">
        <p14:creationId xmlns:p14="http://schemas.microsoft.com/office/powerpoint/2010/main" val="128726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Esitatud arvamused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lnSpcReduction="10000"/>
          </a:bodyPr>
          <a:lstStyle/>
          <a:p>
            <a:r>
              <a:rPr lang="et-EE" sz="2400" b="1" dirty="0"/>
              <a:t>Esitatud arvamused Rannu alevik</a:t>
            </a:r>
          </a:p>
          <a:p>
            <a:pPr marL="0" indent="0" algn="just">
              <a:lnSpc>
                <a:spcPct val="107000"/>
              </a:lnSpc>
              <a:spcAft>
                <a:spcPts val="800"/>
              </a:spcAft>
              <a:buNone/>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Rannus Ringtee tn 17 omanikuna ei saa kuidagi nõustuda kitsenduse ala laienemisega. Kinnistu on väga väikene ja kitsenduse ala laienedes ei oleks kinnistu kasutamine võimalik.</a:t>
            </a:r>
          </a:p>
          <a:p>
            <a:pPr marL="0" indent="0" algn="just">
              <a:lnSpc>
                <a:spcPct val="107000"/>
              </a:lnSpc>
              <a:spcAft>
                <a:spcPts val="800"/>
              </a:spcAft>
              <a:buNone/>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Millega on põhjendatud Järve tee (asulasisene tänav) nii lai kaitsevöönd üldplaneeringus? Põhjendan päringut: Tegu on asulasisese tänavaga, transiidiks on maantee (paralleelselt antud tänavaga). Kaitsevööndis asub terve rida ehitisi (k.a. alajaam) mida lammutada ei saa ega ei planeerita. Antud kaitsevöönd ei anna lisaväärtust ja kitsendab põhjendamatult maaomaniku huve.</a:t>
            </a:r>
          </a:p>
          <a:p>
            <a:pPr marL="0" indent="0" algn="just">
              <a:lnSpc>
                <a:spcPct val="107000"/>
              </a:lnSpc>
              <a:spcAft>
                <a:spcPts val="800"/>
              </a:spcAft>
              <a:buNone/>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t-EE" sz="2400" dirty="0"/>
          </a:p>
          <a:p>
            <a:pPr marL="0" indent="0">
              <a:buNone/>
            </a:pPr>
            <a:endParaRPr lang="et-EE" sz="2400" dirty="0"/>
          </a:p>
        </p:txBody>
      </p:sp>
    </p:spTree>
    <p:extLst>
      <p:ext uri="{BB962C8B-B14F-4D97-AF65-F5344CB8AC3E}">
        <p14:creationId xmlns:p14="http://schemas.microsoft.com/office/powerpoint/2010/main" val="333105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Esitatud arvamused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a:bodyPr>
          <a:lstStyle/>
          <a:p>
            <a:r>
              <a:rPr lang="et-EE" sz="2400" b="1" dirty="0"/>
              <a:t>Esitatud arvamused Puhja alevik</a:t>
            </a:r>
          </a:p>
          <a:p>
            <a:pPr marL="0" indent="0" algn="just">
              <a:lnSpc>
                <a:spcPct val="107000"/>
              </a:lnSpc>
              <a:spcAft>
                <a:spcPts val="800"/>
              </a:spcAft>
              <a:buNone/>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Saime kirja riigi maantee laienemise kohta, on mõningad küsimused. Kuidas on planeeritud turvalisus kui maantee laieneb? Kinnistu piirneb praegu hekiga, kas see jääb ette tee ehitusele. Kui peame loovutama oma maad, kuidas kompenseeritakse seda?</a:t>
            </a:r>
          </a:p>
          <a:p>
            <a:pPr marL="0" indent="0" algn="just">
              <a:lnSpc>
                <a:spcPct val="107000"/>
              </a:lnSpc>
              <a:spcAft>
                <a:spcPts val="800"/>
              </a:spcAft>
              <a:buNone/>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t-EE" sz="2400" dirty="0"/>
          </a:p>
          <a:p>
            <a:pPr marL="0" indent="0">
              <a:buNone/>
            </a:pPr>
            <a:endParaRPr lang="et-EE" sz="2400" dirty="0"/>
          </a:p>
        </p:txBody>
      </p:sp>
    </p:spTree>
    <p:extLst>
      <p:ext uri="{BB962C8B-B14F-4D97-AF65-F5344CB8AC3E}">
        <p14:creationId xmlns:p14="http://schemas.microsoft.com/office/powerpoint/2010/main" val="170879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Esitatud arvamused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a:bodyPr>
          <a:lstStyle/>
          <a:p>
            <a:r>
              <a:rPr lang="et-EE" sz="2400" b="1" dirty="0"/>
              <a:t>Vallavalitsuse seisukoht</a:t>
            </a:r>
          </a:p>
          <a:p>
            <a:pPr marL="0" indent="0" algn="just">
              <a:lnSpc>
                <a:spcPct val="107000"/>
              </a:lnSpc>
              <a:spcAft>
                <a:spcPts val="800"/>
              </a:spcAft>
              <a:buNone/>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Vallavalitsus nõustub kõikide arvamuste esitajatega, et Rõngu, Rannu ja Puhja alevikke läbivate riigiteede kaitsevööndi laiendamine 30-ne meetrini ei põhjendatud. Üldplaneeringu edasises menetluses jäetakse ära tee kaitsevööndi laiendamine Rõngu, Rannu ja Puhja alevikes, säilib tee kaitsevööndi laius 10 meetrit. Üldplaneeringus tehakse vastavad muudatused.</a:t>
            </a:r>
            <a:endParaRPr lang="et-EE"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t-E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t-EE" sz="2400" dirty="0"/>
          </a:p>
          <a:p>
            <a:pPr marL="0" indent="0">
              <a:buNone/>
            </a:pPr>
            <a:endParaRPr lang="et-EE" sz="2400" dirty="0"/>
          </a:p>
        </p:txBody>
      </p:sp>
    </p:spTree>
    <p:extLst>
      <p:ext uri="{BB962C8B-B14F-4D97-AF65-F5344CB8AC3E}">
        <p14:creationId xmlns:p14="http://schemas.microsoft.com/office/powerpoint/2010/main" val="196571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A469D0-E2C9-AD61-47AF-E9F3F806B0F7}"/>
              </a:ext>
            </a:extLst>
          </p:cNvPr>
          <p:cNvSpPr>
            <a:spLocks noGrp="1"/>
          </p:cNvSpPr>
          <p:nvPr>
            <p:ph type="title"/>
          </p:nvPr>
        </p:nvSpPr>
        <p:spPr>
          <a:xfrm>
            <a:off x="490017" y="306686"/>
            <a:ext cx="8003232" cy="457199"/>
          </a:xfrm>
        </p:spPr>
        <p:txBody>
          <a:bodyPr>
            <a:noAutofit/>
          </a:bodyPr>
          <a:lstStyle/>
          <a:p>
            <a:r>
              <a:rPr lang="et-EE" sz="2400" b="1" dirty="0">
                <a:solidFill>
                  <a:schemeClr val="tx2"/>
                </a:solidFill>
              </a:rPr>
              <a:t>Vallavalitsuse selgitused (tee kaitsevööndi laiendamine Rõngu, Rannu ja Puhja alevikes)</a:t>
            </a:r>
          </a:p>
        </p:txBody>
      </p:sp>
      <p:sp>
        <p:nvSpPr>
          <p:cNvPr id="3" name="Sisu kohatäide 2">
            <a:extLst>
              <a:ext uri="{FF2B5EF4-FFF2-40B4-BE49-F238E27FC236}">
                <a16:creationId xmlns:a16="http://schemas.microsoft.com/office/drawing/2014/main" id="{6B474ED2-7FDA-44C6-5DBA-FBBA2A88D07E}"/>
              </a:ext>
            </a:extLst>
          </p:cNvPr>
          <p:cNvSpPr>
            <a:spLocks noGrp="1"/>
          </p:cNvSpPr>
          <p:nvPr>
            <p:ph idx="1"/>
          </p:nvPr>
        </p:nvSpPr>
        <p:spPr>
          <a:xfrm>
            <a:off x="457200" y="1052736"/>
            <a:ext cx="8229600" cy="5073427"/>
          </a:xfrm>
        </p:spPr>
        <p:txBody>
          <a:bodyPr>
            <a:normAutofit fontScale="92500" lnSpcReduction="10000"/>
          </a:bodyPr>
          <a:lstStyle/>
          <a:p>
            <a:endParaRPr lang="et-EE" sz="2400" b="1" dirty="0"/>
          </a:p>
          <a:p>
            <a:pPr algn="just">
              <a:lnSpc>
                <a:spcPct val="107000"/>
              </a:lnSpc>
              <a:spcAft>
                <a:spcPts val="800"/>
              </a:spcAft>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Euroopa </a:t>
            </a:r>
            <a:r>
              <a:rPr lang="et-EE" sz="2400" kern="100" dirty="0" err="1">
                <a:effectLst/>
                <a:latin typeface="Calibri" panose="020F0502020204030204" pitchFamily="34" charset="0"/>
                <a:ea typeface="Calibri" panose="020F0502020204030204" pitchFamily="34" charset="0"/>
                <a:cs typeface="Times New Roman" panose="02020603050405020304" pitchFamily="18" charset="0"/>
              </a:rPr>
              <a:t>teedevõrgu</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maantee kaitsevööndi laius mõlemal pool äärmise sõiduraja välimisest servast </a:t>
            </a:r>
            <a:r>
              <a:rPr lang="et-EE" sz="2400" u="sng" kern="100" dirty="0">
                <a:effectLst/>
                <a:latin typeface="Calibri" panose="020F0502020204030204" pitchFamily="34" charset="0"/>
                <a:ea typeface="Calibri" panose="020F0502020204030204" pitchFamily="34" charset="0"/>
                <a:cs typeface="Times New Roman" panose="02020603050405020304" pitchFamily="18" charset="0"/>
              </a:rPr>
              <a:t>kuni</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50 m. Ülejäänud maanteede kaitsevööndi laius mõlemal pool äärmise sõiduraja välimisest servast on </a:t>
            </a:r>
            <a:r>
              <a:rPr lang="et-EE" sz="2400" u="sng" kern="100" dirty="0">
                <a:effectLst/>
                <a:latin typeface="Calibri" panose="020F0502020204030204" pitchFamily="34" charset="0"/>
                <a:ea typeface="Calibri" panose="020F0502020204030204" pitchFamily="34" charset="0"/>
                <a:cs typeface="Times New Roman" panose="02020603050405020304" pitchFamily="18" charset="0"/>
              </a:rPr>
              <a:t>kuni</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30 m. Maantee omanik võib kaitsevööndi laiust põhjendatud juhul vähendada.</a:t>
            </a:r>
          </a:p>
          <a:p>
            <a:pPr algn="just">
              <a:lnSpc>
                <a:spcPct val="107000"/>
              </a:lnSpc>
              <a:spcAft>
                <a:spcPts val="800"/>
              </a:spcAft>
            </a:pP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Rõngu alevikku läbiv riigitee nr 3 (Jõhvi-Tartu-Valga) on Euroopa </a:t>
            </a:r>
            <a:r>
              <a:rPr lang="et-EE" sz="2400" kern="100" dirty="0" err="1">
                <a:effectLst/>
                <a:latin typeface="Calibri" panose="020F0502020204030204" pitchFamily="34" charset="0"/>
                <a:ea typeface="Calibri" panose="020F0502020204030204" pitchFamily="34" charset="0"/>
                <a:cs typeface="Times New Roman" panose="02020603050405020304" pitchFamily="18" charset="0"/>
              </a:rPr>
              <a:t>teedevõrgu</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maantee, kaitsevööndiga kuni 50 m ning Rannu ja Puhja alevikke läbivad riigiteed on kaitsevööndiga kuni 30 m.</a:t>
            </a:r>
          </a:p>
          <a:p>
            <a:pPr algn="just">
              <a:lnSpc>
                <a:spcPct val="107000"/>
              </a:lnSpc>
              <a:spcAft>
                <a:spcPts val="800"/>
              </a:spcAft>
            </a:pPr>
            <a:r>
              <a:rPr lang="et-EE" sz="2400" kern="100" dirty="0">
                <a:latin typeface="Calibri" panose="020F0502020204030204" pitchFamily="34" charset="0"/>
                <a:ea typeface="Calibri" panose="020F0502020204030204" pitchFamily="34" charset="0"/>
                <a:cs typeface="Times New Roman" panose="02020603050405020304" pitchFamily="18" charset="0"/>
              </a:rPr>
              <a:t>Seaduse </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kohaselt on tänava kaitsevööndi laius äärmise sõiduraja välimisest servast kuni 10 meetrit. Kaitsevööndit võib laiendada kuni 50 meetrini, kui see on ette nähtud </a:t>
            </a:r>
            <a:r>
              <a:rPr lang="et-EE" sz="2400" kern="100" dirty="0" err="1">
                <a:effectLst/>
                <a:latin typeface="Calibri" panose="020F0502020204030204" pitchFamily="34" charset="0"/>
                <a:ea typeface="Calibri" panose="020F0502020204030204" pitchFamily="34" charset="0"/>
                <a:cs typeface="Times New Roman" panose="02020603050405020304" pitchFamily="18" charset="0"/>
              </a:rPr>
              <a:t>üld</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 või detailplaneeringus.</a:t>
            </a:r>
          </a:p>
          <a:p>
            <a:pPr algn="just">
              <a:lnSpc>
                <a:spcPct val="107000"/>
              </a:lnSpc>
              <a:spcAft>
                <a:spcPts val="800"/>
              </a:spcAft>
            </a:pPr>
            <a:r>
              <a:rPr lang="et-EE" sz="2400" kern="100" dirty="0">
                <a:latin typeface="Calibri" panose="020F0502020204030204" pitchFamily="34" charset="0"/>
                <a:ea typeface="Calibri" panose="020F0502020204030204" pitchFamily="34" charset="0"/>
                <a:cs typeface="Times New Roman" panose="02020603050405020304" pitchFamily="18" charset="0"/>
              </a:rPr>
              <a:t>Seaduse </a:t>
            </a:r>
            <a:r>
              <a:rPr lang="et-EE" sz="2400" kern="100" dirty="0">
                <a:effectLst/>
                <a:latin typeface="Calibri" panose="020F0502020204030204" pitchFamily="34" charset="0"/>
                <a:ea typeface="Calibri" panose="020F0502020204030204" pitchFamily="34" charset="0"/>
                <a:cs typeface="Times New Roman" panose="02020603050405020304" pitchFamily="18" charset="0"/>
              </a:rPr>
              <a:t>kohaselt on tänav linnas, alevis või alevikus paiknev tee.</a:t>
            </a:r>
          </a:p>
          <a:p>
            <a:pPr marL="0" indent="0">
              <a:buNone/>
            </a:pPr>
            <a:endParaRPr lang="et-EE" sz="2400" dirty="0"/>
          </a:p>
          <a:p>
            <a:pPr marL="0" indent="0">
              <a:buNone/>
            </a:pPr>
            <a:endParaRPr lang="et-EE" sz="2400" dirty="0"/>
          </a:p>
        </p:txBody>
      </p:sp>
    </p:spTree>
    <p:extLst>
      <p:ext uri="{BB962C8B-B14F-4D97-AF65-F5344CB8AC3E}">
        <p14:creationId xmlns:p14="http://schemas.microsoft.com/office/powerpoint/2010/main" val="616651253"/>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3B3DE101F124D4D806DC088A934B9A2" ma:contentTypeVersion="16" ma:contentTypeDescription="Loo uus dokument" ma:contentTypeScope="" ma:versionID="b9659f886a312075bece79692b598e50">
  <xsd:schema xmlns:xsd="http://www.w3.org/2001/XMLSchema" xmlns:xs="http://www.w3.org/2001/XMLSchema" xmlns:p="http://schemas.microsoft.com/office/2006/metadata/properties" xmlns:ns2="2832d551-3a7e-4f71-9723-6688b55e8bd8" xmlns:ns3="b6d1c0a9-d085-46e5-acea-eb60e3e96d5e" targetNamespace="http://schemas.microsoft.com/office/2006/metadata/properties" ma:root="true" ma:fieldsID="299d129ebbf70a2d0b5949382aafaadd" ns2:_="" ns3:_="">
    <xsd:import namespace="2832d551-3a7e-4f71-9723-6688b55e8bd8"/>
    <xsd:import namespace="b6d1c0a9-d085-46e5-acea-eb60e3e96d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2d551-3a7e-4f71-9723-6688b55e8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Pildisildid" ma:readOnly="false" ma:fieldId="{5cf76f15-5ced-4ddc-b409-7134ff3c332f}" ma:taxonomyMulti="true" ma:sspId="0843296b-c99a-499d-bf10-5dfb654fdc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d1c0a9-d085-46e5-acea-eb60e3e96d5e" elementFormDefault="qualified">
    <xsd:import namespace="http://schemas.microsoft.com/office/2006/documentManagement/types"/>
    <xsd:import namespace="http://schemas.microsoft.com/office/infopath/2007/PartnerControls"/>
    <xsd:element name="SharedWithUsers" ma:index="16"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Ühiskasutusse andmise üksikasjad" ma:internalName="SharedWithDetails" ma:readOnly="true">
      <xsd:simpleType>
        <xsd:restriction base="dms:Note">
          <xsd:maxLength value="255"/>
        </xsd:restriction>
      </xsd:simpleType>
    </xsd:element>
    <xsd:element name="TaxCatchAll" ma:index="23" nillable="true" ma:displayName="Taxonomy Catch All Column" ma:hidden="true" ma:list="{1fa07f0c-1eff-4dc4-9dc2-cb0839c4964e}" ma:internalName="TaxCatchAll" ma:showField="CatchAllData" ma:web="b6d1c0a9-d085-46e5-acea-eb60e3e96d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32d551-3a7e-4f71-9723-6688b55e8bd8">
      <Terms xmlns="http://schemas.microsoft.com/office/infopath/2007/PartnerControls"/>
    </lcf76f155ced4ddcb4097134ff3c332f>
    <TaxCatchAll xmlns="b6d1c0a9-d085-46e5-acea-eb60e3e96d5e" xsi:nil="true"/>
    <SharedWithUsers xmlns="b6d1c0a9-d085-46e5-acea-eb60e3e96d5e">
      <UserInfo>
        <DisplayName>Kertu Vuks</DisplayName>
        <AccountId>22</AccountId>
        <AccountType/>
      </UserInfo>
      <UserInfo>
        <DisplayName>Jaanika Saar</DisplayName>
        <AccountId>21</AccountId>
        <AccountType/>
      </UserInfo>
    </SharedWithUsers>
  </documentManagement>
</p:properties>
</file>

<file path=customXml/itemProps1.xml><?xml version="1.0" encoding="utf-8"?>
<ds:datastoreItem xmlns:ds="http://schemas.openxmlformats.org/officeDocument/2006/customXml" ds:itemID="{16C1B835-5B27-4D8B-AFCB-337AC571DF32}">
  <ds:schemaRefs>
    <ds:schemaRef ds:uri="http://schemas.microsoft.com/sharepoint/v3/contenttype/forms"/>
  </ds:schemaRefs>
</ds:datastoreItem>
</file>

<file path=customXml/itemProps2.xml><?xml version="1.0" encoding="utf-8"?>
<ds:datastoreItem xmlns:ds="http://schemas.openxmlformats.org/officeDocument/2006/customXml" ds:itemID="{065EFA93-F917-4FE7-8DCC-7D2A8728F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2d551-3a7e-4f71-9723-6688b55e8bd8"/>
    <ds:schemaRef ds:uri="b6d1c0a9-d085-46e5-acea-eb60e3e96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9B1CD0-63E7-4D6B-BCD1-BABCCE7C8ADF}">
  <ds:schemaRefs>
    <ds:schemaRef ds:uri="http://schemas.microsoft.com/office/2006/metadata/properties"/>
    <ds:schemaRef ds:uri="http://schemas.microsoft.com/office/infopath/2007/PartnerControls"/>
    <ds:schemaRef ds:uri="2832d551-3a7e-4f71-9723-6688b55e8bd8"/>
    <ds:schemaRef ds:uri="b6d1c0a9-d085-46e5-acea-eb60e3e96d5e"/>
  </ds:schemaRefs>
</ds:datastoreItem>
</file>

<file path=docProps/app.xml><?xml version="1.0" encoding="utf-8"?>
<Properties xmlns="http://schemas.openxmlformats.org/officeDocument/2006/extended-properties" xmlns:vt="http://schemas.openxmlformats.org/officeDocument/2006/docPropsVTypes">
  <TotalTime>2539</TotalTime>
  <Words>1554</Words>
  <Application>Microsoft Office PowerPoint</Application>
  <PresentationFormat>Ekraaniseanss (4:3)</PresentationFormat>
  <Paragraphs>99</Paragraphs>
  <Slides>21</Slides>
  <Notes>0</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21</vt:i4>
      </vt:variant>
    </vt:vector>
  </HeadingPairs>
  <TitlesOfParts>
    <vt:vector size="26" baseType="lpstr">
      <vt:lpstr>Arial</vt:lpstr>
      <vt:lpstr>Arial Rounded MT Bold</vt:lpstr>
      <vt:lpstr>Calibri</vt:lpstr>
      <vt:lpstr>Times New Roman</vt:lpstr>
      <vt:lpstr>Office'i kujundus</vt:lpstr>
      <vt:lpstr> Elva valla üldplaneeringu avalik arutelu 11.10.2023</vt:lpstr>
      <vt:lpstr>Tänased teemad</vt:lpstr>
      <vt:lpstr>Üldplaneeringu (ÜP) protsess</vt:lpstr>
      <vt:lpstr>Esitatud arvamused (tee kaitsevööndi laiendamine Rõngu, Rannu ja Puhja alevikes)</vt:lpstr>
      <vt:lpstr>Esitatud arvamused (tee kaitsevööndi laiendamine Rõngu, Rannu ja Puhja alevikes)</vt:lpstr>
      <vt:lpstr>Esitatud arvamused (tee kaitsevööndi laiendamine Rõngu, Rannu ja Puhja alevikes)</vt:lpstr>
      <vt:lpstr>Esitatud arvamused (tee kaitsevööndi laiendamine Rõngu, Rannu ja Puhja alevikes)</vt:lpstr>
      <vt:lpstr>Esitatud arvamused (tee kaitsevööndi laiendamine Rõngu, Rannu ja Puhja alevikes)</vt:lpstr>
      <vt:lpstr>Vallavalitsuse selgitused (tee kaitsevööndi laiendamine Rõngu, Rannu ja Puhja alevikes)</vt:lpstr>
      <vt:lpstr>Vallavalitsuse selgitused (tee kaitsevööndi laiendamine Rõngu, Rannu ja Puhja alevikes)</vt:lpstr>
      <vt:lpstr>Vallavalitsuse selgitused (tee kaitsevööndi laiendamine Rõngu, Rannu ja Puhja alevikes)</vt:lpstr>
      <vt:lpstr>Vallavalitsuse selgitused (tee kaitsevööndi laiendamine Rõngu, Rannu ja Puhja alevikes)</vt:lpstr>
      <vt:lpstr>Vallavalitsuse selgitused (tee kaitsevööndi laiendamine Rõngu, Rannu ja Puhja alevikes)</vt:lpstr>
      <vt:lpstr>Esitatud arvamused (väärtuslikud metsamaastikud)</vt:lpstr>
      <vt:lpstr>Esitatud arvamused (väärtuslikud metsamaastikud)</vt:lpstr>
      <vt:lpstr>Väärtuslikud metsamaastikud</vt:lpstr>
      <vt:lpstr>Esitatud arvamused (maakasutuse juhtotstarve)</vt:lpstr>
      <vt:lpstr>Palu tee 30 maakasutus valla ÜP   Palu tee 30 maakasutus Elva linna ÜP</vt:lpstr>
      <vt:lpstr>Esitatud arvamused (maakasutuse juhtotstarve)</vt:lpstr>
      <vt:lpstr>Jõe vkt 4 maakasutus valla ÜP</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Ülevaade detailplaneeringutest ja üldplaneeringu koostamisest</dc:title>
  <dc:creator>Maarika Uprus</dc:creator>
  <cp:lastModifiedBy>Maarika Uprus</cp:lastModifiedBy>
  <cp:revision>376</cp:revision>
  <dcterms:created xsi:type="dcterms:W3CDTF">2020-02-25T12:32:59Z</dcterms:created>
  <dcterms:modified xsi:type="dcterms:W3CDTF">2023-10-11T08:58:50Z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0x01010043B3DE101F124D4D806DC088A934B9A2</vt:lpwstr>
  </property>
  <property fmtid="{D5CDD505-2E9C-101B-9397-08002B2CF9AE}" pid="3" name="MediaServiceImageTags">
    <vt:lpwstr/>
  </property>
</Properties>
</file>